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57" r:id="rId3"/>
    <p:sldId id="258" r:id="rId4"/>
    <p:sldId id="259" r:id="rId5"/>
    <p:sldId id="290" r:id="rId6"/>
    <p:sldId id="291" r:id="rId7"/>
    <p:sldId id="293" r:id="rId8"/>
    <p:sldId id="292" r:id="rId9"/>
    <p:sldId id="295" r:id="rId10"/>
    <p:sldId id="296" r:id="rId11"/>
    <p:sldId id="304" r:id="rId12"/>
    <p:sldId id="305" r:id="rId13"/>
    <p:sldId id="478" r:id="rId14"/>
    <p:sldId id="479" r:id="rId15"/>
    <p:sldId id="298" r:id="rId16"/>
    <p:sldId id="299" r:id="rId17"/>
    <p:sldId id="301" r:id="rId18"/>
    <p:sldId id="300" r:id="rId19"/>
    <p:sldId id="302" r:id="rId20"/>
    <p:sldId id="303" r:id="rId21"/>
    <p:sldId id="272" r:id="rId22"/>
    <p:sldId id="474" r:id="rId23"/>
    <p:sldId id="308" r:id="rId24"/>
    <p:sldId id="475" r:id="rId25"/>
    <p:sldId id="473" r:id="rId26"/>
    <p:sldId id="476" r:id="rId27"/>
    <p:sldId id="477" r:id="rId28"/>
    <p:sldId id="307" r:id="rId29"/>
    <p:sldId id="309" r:id="rId30"/>
    <p:sldId id="311" r:id="rId31"/>
    <p:sldId id="312" r:id="rId32"/>
    <p:sldId id="313" r:id="rId33"/>
    <p:sldId id="314" r:id="rId34"/>
    <p:sldId id="315" r:id="rId35"/>
    <p:sldId id="316" r:id="rId36"/>
    <p:sldId id="317" r:id="rId37"/>
    <p:sldId id="318" r:id="rId38"/>
    <p:sldId id="319" r:id="rId39"/>
    <p:sldId id="324" r:id="rId40"/>
    <p:sldId id="472" r:id="rId41"/>
    <p:sldId id="471" r:id="rId42"/>
    <p:sldId id="325" r:id="rId43"/>
    <p:sldId id="270" r:id="rId44"/>
    <p:sldId id="336" r:id="rId45"/>
    <p:sldId id="483" r:id="rId46"/>
    <p:sldId id="323" r:id="rId47"/>
    <p:sldId id="320" r:id="rId48"/>
    <p:sldId id="321" r:id="rId49"/>
    <p:sldId id="322" r:id="rId50"/>
    <p:sldId id="327" r:id="rId51"/>
    <p:sldId id="470" r:id="rId52"/>
    <p:sldId id="326" r:id="rId53"/>
    <p:sldId id="328" r:id="rId54"/>
    <p:sldId id="329" r:id="rId55"/>
    <p:sldId id="330" r:id="rId56"/>
    <p:sldId id="333" r:id="rId57"/>
    <p:sldId id="334" r:id="rId58"/>
    <p:sldId id="335" r:id="rId59"/>
    <p:sldId id="331" r:id="rId60"/>
    <p:sldId id="332" r:id="rId61"/>
    <p:sldId id="480" r:id="rId62"/>
    <p:sldId id="481" r:id="rId63"/>
    <p:sldId id="482" r:id="rId64"/>
    <p:sldId id="467" r:id="rId65"/>
    <p:sldId id="468" r:id="rId66"/>
    <p:sldId id="469" r:id="rId67"/>
  </p:sldIdLst>
  <p:sldSz cx="12192000" cy="6858000"/>
  <p:notesSz cx="12192000" cy="6858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81180"/>
  </p:normalViewPr>
  <p:slideViewPr>
    <p:cSldViewPr>
      <p:cViewPr varScale="1">
        <p:scale>
          <a:sx n="99" d="100"/>
          <a:sy n="99" d="100"/>
        </p:scale>
        <p:origin x="160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1968FE-9324-3943-81A6-19C99A660925}" type="doc">
      <dgm:prSet loTypeId="urn:microsoft.com/office/officeart/2005/8/layout/arrow2" loCatId="" qsTypeId="urn:microsoft.com/office/officeart/2005/8/quickstyle/simple1" qsCatId="simple" csTypeId="urn:microsoft.com/office/officeart/2005/8/colors/accent3_2" csCatId="accent3" phldr="1"/>
      <dgm:spPr/>
    </dgm:pt>
    <dgm:pt modelId="{7447F88F-2692-0548-B360-6297F71DDCD9}">
      <dgm:prSet phldrT="[Text]"/>
      <dgm:spPr/>
      <dgm:t>
        <a:bodyPr/>
        <a:lstStyle/>
        <a:p>
          <a:r>
            <a:rPr lang="en-GB" dirty="0"/>
            <a:t>Batch</a:t>
          </a:r>
        </a:p>
      </dgm:t>
    </dgm:pt>
    <dgm:pt modelId="{BD3B60DC-FCDA-0240-BEB5-C6309B62CD49}" type="parTrans" cxnId="{BA172EB8-911D-174B-988A-84FA74EB35F9}">
      <dgm:prSet/>
      <dgm:spPr/>
      <dgm:t>
        <a:bodyPr/>
        <a:lstStyle/>
        <a:p>
          <a:endParaRPr lang="en-GB"/>
        </a:p>
      </dgm:t>
    </dgm:pt>
    <dgm:pt modelId="{C997548B-E252-BB48-BDAD-06E57A64C535}" type="sibTrans" cxnId="{BA172EB8-911D-174B-988A-84FA74EB35F9}">
      <dgm:prSet/>
      <dgm:spPr/>
      <dgm:t>
        <a:bodyPr/>
        <a:lstStyle/>
        <a:p>
          <a:endParaRPr lang="en-GB"/>
        </a:p>
      </dgm:t>
    </dgm:pt>
    <dgm:pt modelId="{22D76593-BB11-CA48-A809-389B96EB5551}">
      <dgm:prSet phldrT="[Text]"/>
      <dgm:spPr/>
      <dgm:t>
        <a:bodyPr/>
        <a:lstStyle/>
        <a:p>
          <a:r>
            <a:rPr lang="en-GB" dirty="0"/>
            <a:t>Micro Batch</a:t>
          </a:r>
        </a:p>
      </dgm:t>
    </dgm:pt>
    <dgm:pt modelId="{FF9939D8-CC35-0940-BB62-8E9C45E04B60}" type="parTrans" cxnId="{F67B05E9-F96C-9740-8032-3DAEC7C1E772}">
      <dgm:prSet/>
      <dgm:spPr/>
      <dgm:t>
        <a:bodyPr/>
        <a:lstStyle/>
        <a:p>
          <a:endParaRPr lang="en-GB"/>
        </a:p>
      </dgm:t>
    </dgm:pt>
    <dgm:pt modelId="{B309EC0D-EE23-C147-BD1F-981D6B22AF96}" type="sibTrans" cxnId="{F67B05E9-F96C-9740-8032-3DAEC7C1E772}">
      <dgm:prSet/>
      <dgm:spPr/>
      <dgm:t>
        <a:bodyPr/>
        <a:lstStyle/>
        <a:p>
          <a:endParaRPr lang="en-GB"/>
        </a:p>
      </dgm:t>
    </dgm:pt>
    <dgm:pt modelId="{CCC51306-91C0-0640-A316-481E374F2098}">
      <dgm:prSet phldrT="[Text]"/>
      <dgm:spPr/>
      <dgm:t>
        <a:bodyPr/>
        <a:lstStyle/>
        <a:p>
          <a:r>
            <a:rPr lang="en-GB" dirty="0"/>
            <a:t>Continuous Flow Operator</a:t>
          </a:r>
        </a:p>
      </dgm:t>
    </dgm:pt>
    <dgm:pt modelId="{9488C5A4-F80E-B543-AC00-B2AF212AE9B9}" type="parTrans" cxnId="{3A9790DE-D619-8845-B83F-020680C7A3A1}">
      <dgm:prSet/>
      <dgm:spPr/>
      <dgm:t>
        <a:bodyPr/>
        <a:lstStyle/>
        <a:p>
          <a:endParaRPr lang="en-GB"/>
        </a:p>
      </dgm:t>
    </dgm:pt>
    <dgm:pt modelId="{8AEF7F14-0EF9-014B-B2B9-1D80AD103BD6}" type="sibTrans" cxnId="{3A9790DE-D619-8845-B83F-020680C7A3A1}">
      <dgm:prSet/>
      <dgm:spPr/>
      <dgm:t>
        <a:bodyPr/>
        <a:lstStyle/>
        <a:p>
          <a:endParaRPr lang="en-GB"/>
        </a:p>
      </dgm:t>
    </dgm:pt>
    <dgm:pt modelId="{2A42E516-A8FD-1847-A41D-7A3CF1D8C76B}" type="pres">
      <dgm:prSet presAssocID="{321968FE-9324-3943-81A6-19C99A660925}" presName="arrowDiagram" presStyleCnt="0">
        <dgm:presLayoutVars>
          <dgm:chMax val="5"/>
          <dgm:dir/>
          <dgm:resizeHandles val="exact"/>
        </dgm:presLayoutVars>
      </dgm:prSet>
      <dgm:spPr/>
    </dgm:pt>
    <dgm:pt modelId="{B7349037-6133-3343-8626-71552438140E}" type="pres">
      <dgm:prSet presAssocID="{321968FE-9324-3943-81A6-19C99A660925}" presName="arrow" presStyleLbl="bgShp" presStyleIdx="0" presStyleCnt="1" custLinFactNeighborX="938"/>
      <dgm:spPr/>
    </dgm:pt>
    <dgm:pt modelId="{66CD6B6D-D839-9D40-A41A-AE9366A3429F}" type="pres">
      <dgm:prSet presAssocID="{321968FE-9324-3943-81A6-19C99A660925}" presName="arrowDiagram3" presStyleCnt="0"/>
      <dgm:spPr/>
    </dgm:pt>
    <dgm:pt modelId="{0F47AB38-74A6-5B4E-849A-BF97DCE077C6}" type="pres">
      <dgm:prSet presAssocID="{7447F88F-2692-0548-B360-6297F71DDCD9}" presName="bullet3a" presStyleLbl="node1" presStyleIdx="0" presStyleCnt="3"/>
      <dgm:spPr/>
    </dgm:pt>
    <dgm:pt modelId="{A30CCF3E-FD85-F24F-85A9-689F0D971A6D}" type="pres">
      <dgm:prSet presAssocID="{7447F88F-2692-0548-B360-6297F71DDCD9}" presName="textBox3a" presStyleLbl="revTx" presStyleIdx="0" presStyleCnt="3" custLinFactNeighborY="13841">
        <dgm:presLayoutVars>
          <dgm:bulletEnabled val="1"/>
        </dgm:presLayoutVars>
      </dgm:prSet>
      <dgm:spPr/>
    </dgm:pt>
    <dgm:pt modelId="{EEE8E75E-35F9-D74C-85B5-5B2A9BF8AEB1}" type="pres">
      <dgm:prSet presAssocID="{22D76593-BB11-CA48-A809-389B96EB5551}" presName="bullet3b" presStyleLbl="node1" presStyleIdx="1" presStyleCnt="3"/>
      <dgm:spPr/>
    </dgm:pt>
    <dgm:pt modelId="{5492FA02-8B90-0F48-A225-8C2EB917A2AE}" type="pres">
      <dgm:prSet presAssocID="{22D76593-BB11-CA48-A809-389B96EB5551}" presName="textBox3b" presStyleLbl="revTx" presStyleIdx="1" presStyleCnt="3" custScaleY="37864" custLinFactNeighborX="-16406" custLinFactNeighborY="-16726">
        <dgm:presLayoutVars>
          <dgm:bulletEnabled val="1"/>
        </dgm:presLayoutVars>
      </dgm:prSet>
      <dgm:spPr/>
    </dgm:pt>
    <dgm:pt modelId="{78661AB6-7DB9-5E4A-8424-840D399848ED}" type="pres">
      <dgm:prSet presAssocID="{CCC51306-91C0-0640-A316-481E374F2098}" presName="bullet3c" presStyleLbl="node1" presStyleIdx="2" presStyleCnt="3"/>
      <dgm:spPr/>
    </dgm:pt>
    <dgm:pt modelId="{F1D4C72D-E3D9-F448-8453-EC545E2AC03F}" type="pres">
      <dgm:prSet presAssocID="{CCC51306-91C0-0640-A316-481E374F2098}" presName="textBox3c" presStyleLbl="revTx" presStyleIdx="2" presStyleCnt="3" custScaleY="72662" custLinFactNeighborX="-17969" custLinFactNeighborY="1439">
        <dgm:presLayoutVars>
          <dgm:bulletEnabled val="1"/>
        </dgm:presLayoutVars>
      </dgm:prSet>
      <dgm:spPr/>
    </dgm:pt>
  </dgm:ptLst>
  <dgm:cxnLst>
    <dgm:cxn modelId="{71050F7B-7465-6645-B7FF-ACE01B0F5BA7}" type="presOf" srcId="{22D76593-BB11-CA48-A809-389B96EB5551}" destId="{5492FA02-8B90-0F48-A225-8C2EB917A2AE}" srcOrd="0" destOrd="0" presId="urn:microsoft.com/office/officeart/2005/8/layout/arrow2"/>
    <dgm:cxn modelId="{B14EA982-67E9-784D-B272-037BAEE79266}" type="presOf" srcId="{321968FE-9324-3943-81A6-19C99A660925}" destId="{2A42E516-A8FD-1847-A41D-7A3CF1D8C76B}" srcOrd="0" destOrd="0" presId="urn:microsoft.com/office/officeart/2005/8/layout/arrow2"/>
    <dgm:cxn modelId="{9A59B0AB-03E7-7C42-AF0D-63B79887DFAB}" type="presOf" srcId="{CCC51306-91C0-0640-A316-481E374F2098}" destId="{F1D4C72D-E3D9-F448-8453-EC545E2AC03F}" srcOrd="0" destOrd="0" presId="urn:microsoft.com/office/officeart/2005/8/layout/arrow2"/>
    <dgm:cxn modelId="{BA172EB8-911D-174B-988A-84FA74EB35F9}" srcId="{321968FE-9324-3943-81A6-19C99A660925}" destId="{7447F88F-2692-0548-B360-6297F71DDCD9}" srcOrd="0" destOrd="0" parTransId="{BD3B60DC-FCDA-0240-BEB5-C6309B62CD49}" sibTransId="{C997548B-E252-BB48-BDAD-06E57A64C535}"/>
    <dgm:cxn modelId="{3A9790DE-D619-8845-B83F-020680C7A3A1}" srcId="{321968FE-9324-3943-81A6-19C99A660925}" destId="{CCC51306-91C0-0640-A316-481E374F2098}" srcOrd="2" destOrd="0" parTransId="{9488C5A4-F80E-B543-AC00-B2AF212AE9B9}" sibTransId="{8AEF7F14-0EF9-014B-B2B9-1D80AD103BD6}"/>
    <dgm:cxn modelId="{759C6BE8-F235-9547-8E43-A269284C7969}" type="presOf" srcId="{7447F88F-2692-0548-B360-6297F71DDCD9}" destId="{A30CCF3E-FD85-F24F-85A9-689F0D971A6D}" srcOrd="0" destOrd="0" presId="urn:microsoft.com/office/officeart/2005/8/layout/arrow2"/>
    <dgm:cxn modelId="{F67B05E9-F96C-9740-8032-3DAEC7C1E772}" srcId="{321968FE-9324-3943-81A6-19C99A660925}" destId="{22D76593-BB11-CA48-A809-389B96EB5551}" srcOrd="1" destOrd="0" parTransId="{FF9939D8-CC35-0940-BB62-8E9C45E04B60}" sibTransId="{B309EC0D-EE23-C147-BD1F-981D6B22AF96}"/>
    <dgm:cxn modelId="{04695222-B295-964A-A797-8494AC675290}" type="presParOf" srcId="{2A42E516-A8FD-1847-A41D-7A3CF1D8C76B}" destId="{B7349037-6133-3343-8626-71552438140E}" srcOrd="0" destOrd="0" presId="urn:microsoft.com/office/officeart/2005/8/layout/arrow2"/>
    <dgm:cxn modelId="{8DA022BE-BD56-6944-9A04-918890E62900}" type="presParOf" srcId="{2A42E516-A8FD-1847-A41D-7A3CF1D8C76B}" destId="{66CD6B6D-D839-9D40-A41A-AE9366A3429F}" srcOrd="1" destOrd="0" presId="urn:microsoft.com/office/officeart/2005/8/layout/arrow2"/>
    <dgm:cxn modelId="{D499EE21-BC83-A149-BB80-A5931B2DEEE9}" type="presParOf" srcId="{66CD6B6D-D839-9D40-A41A-AE9366A3429F}" destId="{0F47AB38-74A6-5B4E-849A-BF97DCE077C6}" srcOrd="0" destOrd="0" presId="urn:microsoft.com/office/officeart/2005/8/layout/arrow2"/>
    <dgm:cxn modelId="{B42A14D8-61C6-9242-98F2-9CBC6FD4E273}" type="presParOf" srcId="{66CD6B6D-D839-9D40-A41A-AE9366A3429F}" destId="{A30CCF3E-FD85-F24F-85A9-689F0D971A6D}" srcOrd="1" destOrd="0" presId="urn:microsoft.com/office/officeart/2005/8/layout/arrow2"/>
    <dgm:cxn modelId="{08AF8542-F6DE-644E-A3FC-B7D5E8490769}" type="presParOf" srcId="{66CD6B6D-D839-9D40-A41A-AE9366A3429F}" destId="{EEE8E75E-35F9-D74C-85B5-5B2A9BF8AEB1}" srcOrd="2" destOrd="0" presId="urn:microsoft.com/office/officeart/2005/8/layout/arrow2"/>
    <dgm:cxn modelId="{A914E0BC-4293-4C4D-9706-DDB9D10B333E}" type="presParOf" srcId="{66CD6B6D-D839-9D40-A41A-AE9366A3429F}" destId="{5492FA02-8B90-0F48-A225-8C2EB917A2AE}" srcOrd="3" destOrd="0" presId="urn:microsoft.com/office/officeart/2005/8/layout/arrow2"/>
    <dgm:cxn modelId="{2A87CC15-D27E-FA42-B0DB-08DD00235A1D}" type="presParOf" srcId="{66CD6B6D-D839-9D40-A41A-AE9366A3429F}" destId="{78661AB6-7DB9-5E4A-8424-840D399848ED}" srcOrd="4" destOrd="0" presId="urn:microsoft.com/office/officeart/2005/8/layout/arrow2"/>
    <dgm:cxn modelId="{64B1BA47-843A-5E42-AE8A-89D88E3883BF}" type="presParOf" srcId="{66CD6B6D-D839-9D40-A41A-AE9366A3429F}" destId="{F1D4C72D-E3D9-F448-8453-EC545E2AC03F}"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49037-6133-3343-8626-71552438140E}">
      <dsp:nvSpPr>
        <dsp:cNvPr id="0" name=""/>
        <dsp:cNvSpPr/>
      </dsp:nvSpPr>
      <dsp:spPr>
        <a:xfrm>
          <a:off x="0" y="169333"/>
          <a:ext cx="8128000" cy="5079999"/>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7AB38-74A6-5B4E-849A-BF97DCE077C6}">
      <dsp:nvSpPr>
        <dsp:cNvPr id="0" name=""/>
        <dsp:cNvSpPr/>
      </dsp:nvSpPr>
      <dsp:spPr>
        <a:xfrm>
          <a:off x="1032256" y="3675549"/>
          <a:ext cx="211328" cy="21132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0CCF3E-FD85-F24F-85A9-689F0D971A6D}">
      <dsp:nvSpPr>
        <dsp:cNvPr id="0" name=""/>
        <dsp:cNvSpPr/>
      </dsp:nvSpPr>
      <dsp:spPr>
        <a:xfrm>
          <a:off x="1137920" y="3950547"/>
          <a:ext cx="1893824" cy="14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t>Batch</a:t>
          </a:r>
        </a:p>
      </dsp:txBody>
      <dsp:txXfrm>
        <a:off x="1137920" y="3950547"/>
        <a:ext cx="1893824" cy="1468120"/>
      </dsp:txXfrm>
    </dsp:sp>
    <dsp:sp modelId="{EEE8E75E-35F9-D74C-85B5-5B2A9BF8AEB1}">
      <dsp:nvSpPr>
        <dsp:cNvPr id="0" name=""/>
        <dsp:cNvSpPr/>
      </dsp:nvSpPr>
      <dsp:spPr>
        <a:xfrm>
          <a:off x="2897632" y="2294805"/>
          <a:ext cx="382016" cy="38201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92FA02-8B90-0F48-A225-8C2EB917A2AE}">
      <dsp:nvSpPr>
        <dsp:cNvPr id="0" name=""/>
        <dsp:cNvSpPr/>
      </dsp:nvSpPr>
      <dsp:spPr>
        <a:xfrm>
          <a:off x="2768604" y="2882157"/>
          <a:ext cx="1950720" cy="104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t>Micro Batch</a:t>
          </a:r>
        </a:p>
      </dsp:txBody>
      <dsp:txXfrm>
        <a:off x="2768604" y="2882157"/>
        <a:ext cx="1950720" cy="1046379"/>
      </dsp:txXfrm>
    </dsp:sp>
    <dsp:sp modelId="{78661AB6-7DB9-5E4A-8424-840D399848ED}">
      <dsp:nvSpPr>
        <dsp:cNvPr id="0" name=""/>
        <dsp:cNvSpPr/>
      </dsp:nvSpPr>
      <dsp:spPr>
        <a:xfrm>
          <a:off x="5140960" y="1454573"/>
          <a:ext cx="528320" cy="52832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4C72D-E3D9-F448-8453-EC545E2AC03F}">
      <dsp:nvSpPr>
        <dsp:cNvPr id="0" name=""/>
        <dsp:cNvSpPr/>
      </dsp:nvSpPr>
      <dsp:spPr>
        <a:xfrm>
          <a:off x="5054595" y="2252136"/>
          <a:ext cx="1950720" cy="2565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t>Continuous Flow Operator</a:t>
          </a:r>
        </a:p>
      </dsp:txBody>
      <dsp:txXfrm>
        <a:off x="5054595" y="2252136"/>
        <a:ext cx="1950720" cy="256540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F9D9624-67BF-1C4D-BF17-3B1364A29247}" type="datetimeFigureOut">
              <a:rPr lang="en-NL" smtClean="0"/>
              <a:t>11/03/2020</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36C4BD9-EF3B-794C-85EA-A2BAA61CA715}" type="slidenum">
              <a:rPr lang="en-NL" smtClean="0"/>
              <a:t>‹#›</a:t>
            </a:fld>
            <a:endParaRPr lang="en-NL"/>
          </a:p>
        </p:txBody>
      </p:sp>
    </p:spTree>
    <p:extLst>
      <p:ext uri="{BB962C8B-B14F-4D97-AF65-F5344CB8AC3E}">
        <p14:creationId xmlns:p14="http://schemas.microsoft.com/office/powerpoint/2010/main" val="6390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a:t>
            </a:fld>
            <a:endParaRPr lang="en-NL"/>
          </a:p>
        </p:txBody>
      </p:sp>
    </p:spTree>
    <p:extLst>
      <p:ext uri="{BB962C8B-B14F-4D97-AF65-F5344CB8AC3E}">
        <p14:creationId xmlns:p14="http://schemas.microsoft.com/office/powerpoint/2010/main" val="2280826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13</a:t>
            </a:fld>
            <a:endParaRPr lang="en-NL"/>
          </a:p>
        </p:txBody>
      </p:sp>
    </p:spTree>
    <p:extLst>
      <p:ext uri="{BB962C8B-B14F-4D97-AF65-F5344CB8AC3E}">
        <p14:creationId xmlns:p14="http://schemas.microsoft.com/office/powerpoint/2010/main" val="351089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14</a:t>
            </a:fld>
            <a:endParaRPr lang="en-NL"/>
          </a:p>
        </p:txBody>
      </p:sp>
    </p:spTree>
    <p:extLst>
      <p:ext uri="{BB962C8B-B14F-4D97-AF65-F5344CB8AC3E}">
        <p14:creationId xmlns:p14="http://schemas.microsoft.com/office/powerpoint/2010/main" val="60527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15</a:t>
            </a:fld>
            <a:endParaRPr lang="en-NL"/>
          </a:p>
        </p:txBody>
      </p:sp>
    </p:spTree>
    <p:extLst>
      <p:ext uri="{BB962C8B-B14F-4D97-AF65-F5344CB8AC3E}">
        <p14:creationId xmlns:p14="http://schemas.microsoft.com/office/powerpoint/2010/main" val="74306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16</a:t>
            </a:fld>
            <a:endParaRPr lang="en-NL"/>
          </a:p>
        </p:txBody>
      </p:sp>
    </p:spTree>
    <p:extLst>
      <p:ext uri="{BB962C8B-B14F-4D97-AF65-F5344CB8AC3E}">
        <p14:creationId xmlns:p14="http://schemas.microsoft.com/office/powerpoint/2010/main" val="288387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17</a:t>
            </a:fld>
            <a:endParaRPr lang="en-NL"/>
          </a:p>
        </p:txBody>
      </p:sp>
    </p:spTree>
    <p:extLst>
      <p:ext uri="{BB962C8B-B14F-4D97-AF65-F5344CB8AC3E}">
        <p14:creationId xmlns:p14="http://schemas.microsoft.com/office/powerpoint/2010/main" val="319604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18</a:t>
            </a:fld>
            <a:endParaRPr lang="en-NL"/>
          </a:p>
        </p:txBody>
      </p:sp>
    </p:spTree>
    <p:extLst>
      <p:ext uri="{BB962C8B-B14F-4D97-AF65-F5344CB8AC3E}">
        <p14:creationId xmlns:p14="http://schemas.microsoft.com/office/powerpoint/2010/main" val="58460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19</a:t>
            </a:fld>
            <a:endParaRPr lang="en-NL"/>
          </a:p>
        </p:txBody>
      </p:sp>
    </p:spTree>
    <p:extLst>
      <p:ext uri="{BB962C8B-B14F-4D97-AF65-F5344CB8AC3E}">
        <p14:creationId xmlns:p14="http://schemas.microsoft.com/office/powerpoint/2010/main" val="192343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20</a:t>
            </a:fld>
            <a:endParaRPr lang="en-NL"/>
          </a:p>
        </p:txBody>
      </p:sp>
    </p:spTree>
    <p:extLst>
      <p:ext uri="{BB962C8B-B14F-4D97-AF65-F5344CB8AC3E}">
        <p14:creationId xmlns:p14="http://schemas.microsoft.com/office/powerpoint/2010/main" val="2902868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22</a:t>
            </a:fld>
            <a:endParaRPr lang="en-NL"/>
          </a:p>
        </p:txBody>
      </p:sp>
    </p:spTree>
    <p:extLst>
      <p:ext uri="{BB962C8B-B14F-4D97-AF65-F5344CB8AC3E}">
        <p14:creationId xmlns:p14="http://schemas.microsoft.com/office/powerpoint/2010/main" val="4072165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23</a:t>
            </a:fld>
            <a:endParaRPr lang="en-NL"/>
          </a:p>
        </p:txBody>
      </p:sp>
    </p:spTree>
    <p:extLst>
      <p:ext uri="{BB962C8B-B14F-4D97-AF65-F5344CB8AC3E}">
        <p14:creationId xmlns:p14="http://schemas.microsoft.com/office/powerpoint/2010/main" val="42962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a:t>
            </a:fld>
            <a:endParaRPr lang="en-NL"/>
          </a:p>
        </p:txBody>
      </p:sp>
    </p:spTree>
    <p:extLst>
      <p:ext uri="{BB962C8B-B14F-4D97-AF65-F5344CB8AC3E}">
        <p14:creationId xmlns:p14="http://schemas.microsoft.com/office/powerpoint/2010/main" val="1596013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24</a:t>
            </a:fld>
            <a:endParaRPr lang="en-NL"/>
          </a:p>
        </p:txBody>
      </p:sp>
    </p:spTree>
    <p:extLst>
      <p:ext uri="{BB962C8B-B14F-4D97-AF65-F5344CB8AC3E}">
        <p14:creationId xmlns:p14="http://schemas.microsoft.com/office/powerpoint/2010/main" val="29610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25</a:t>
            </a:fld>
            <a:endParaRPr lang="en-NL"/>
          </a:p>
        </p:txBody>
      </p:sp>
    </p:spTree>
    <p:extLst>
      <p:ext uri="{BB962C8B-B14F-4D97-AF65-F5344CB8AC3E}">
        <p14:creationId xmlns:p14="http://schemas.microsoft.com/office/powerpoint/2010/main" val="1214701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26</a:t>
            </a:fld>
            <a:endParaRPr lang="en-NL"/>
          </a:p>
        </p:txBody>
      </p:sp>
    </p:spTree>
    <p:extLst>
      <p:ext uri="{BB962C8B-B14F-4D97-AF65-F5344CB8AC3E}">
        <p14:creationId xmlns:p14="http://schemas.microsoft.com/office/powerpoint/2010/main" val="2612836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27</a:t>
            </a:fld>
            <a:endParaRPr lang="en-NL"/>
          </a:p>
        </p:txBody>
      </p:sp>
    </p:spTree>
    <p:extLst>
      <p:ext uri="{BB962C8B-B14F-4D97-AF65-F5344CB8AC3E}">
        <p14:creationId xmlns:p14="http://schemas.microsoft.com/office/powerpoint/2010/main" val="3619180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Since streaming applications run continuously and the input is potentially unbounded, there is no notion of total execution time in data stream processing.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Latency example: coffee shop When you enter the coffee shop, there might be other customers inside already. Thus, you wait in line and when it is your turn you place an order. The cashier receives your payment and passes your order to the barista who prepares your beverage. Once your coffee is ready, the barista calls your name and you can pick up your coffee from the counter. The service latency is the time you spend in the coffee shop, from the moment you enter until you have your first sip of coffee.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Revisiting the coffee shop example, if the shop is open from 7 a.m. to 7 p.m. and it serves 600 customers in one day, then its average throughput would be 50 customers per hour. While you want latency to be as low as possible, you generally want throughput to be as high as possible.</a:t>
            </a:r>
          </a:p>
          <a:p>
            <a:endParaRPr lang="en-GB" sz="1200" b="0" i="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28</a:t>
            </a:fld>
            <a:endParaRPr lang="en-NL"/>
          </a:p>
        </p:txBody>
      </p:sp>
    </p:spTree>
    <p:extLst>
      <p:ext uri="{BB962C8B-B14F-4D97-AF65-F5344CB8AC3E}">
        <p14:creationId xmlns:p14="http://schemas.microsoft.com/office/powerpoint/2010/main" val="299274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Let’s revisit the coffee shop example to clarify how latency and throughput affect each other. First, it should be clear that there is optimal latency when there is no load. That is, you will get the fastest service if you are the only customer in the coffee shop. However, during busy times, customers will have to wait in line and latency will increase. Another factor that affects latency and consequently throughput is the time it takes to process an event, or the time it takes for each customer to be served in the coffee shop. Imagine that during the Christmas holiday season, baristas have to draw a Santa Claus on the cup of each coffee they serve. This means the time needed to prepare a single beverage will increase, causing each person to spend more time in the coffees hop, thus lowering the overall throughput.</a:t>
            </a:r>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29</a:t>
            </a:fld>
            <a:endParaRPr lang="en-NL"/>
          </a:p>
        </p:txBody>
      </p:sp>
    </p:spTree>
    <p:extLst>
      <p:ext uri="{BB962C8B-B14F-4D97-AF65-F5344CB8AC3E}">
        <p14:creationId xmlns:p14="http://schemas.microsoft.com/office/powerpoint/2010/main" val="1916750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Let’s revisit the coffee shop example to clarify how latency and throughput affect each other. First, it should be clear that there is optimal latency when there is no load. That is, you will get the fastest service if you are the only customer in the coffee shop. However, during busy times, customers will have to wait in line and latency will increase. Another factor that affects latency and consequently throughput is the time it takes to process an event, or the time it takes for each customer to be served in the coffee shop. Imagine that during the Christmas holiday season, baristas have to draw a Santa Claus on the cup of each coffee they serve. This means the time needed to prepare a single beverage will increase, causing each person to spend more time in the coffees hop, thus lowering the overall throughput.</a:t>
            </a:r>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30</a:t>
            </a:fld>
            <a:endParaRPr lang="en-NL"/>
          </a:p>
        </p:txBody>
      </p:sp>
    </p:spTree>
    <p:extLst>
      <p:ext uri="{BB962C8B-B14F-4D97-AF65-F5344CB8AC3E}">
        <p14:creationId xmlns:p14="http://schemas.microsoft.com/office/powerpoint/2010/main" val="3720356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Let’s revisit the coffee shop example to clarify how latency and throughput affect each other. First, it should be clear that there is optimal latency when there is no load. That is, you will get the fastest service if you are the only customer in the coffee shop. However, during busy times, customers will have to wait in line and latency will increase. Another factor that affects latency and consequently throughput is the time it takes to process an event, or the time it takes for each customer to be served in the coffee shop. Imagine that during the Christmas holiday season, baristas have to draw a Santa Claus on the cup of each coffee they serve. This means the time needed to prepare a single beverage will increase, causing each person to spend more time in the coffees hop, thus lowering the overall throughput.</a:t>
            </a:r>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31</a:t>
            </a:fld>
            <a:endParaRPr lang="en-NL"/>
          </a:p>
        </p:txBody>
      </p:sp>
    </p:spTree>
    <p:extLst>
      <p:ext uri="{BB962C8B-B14F-4D97-AF65-F5344CB8AC3E}">
        <p14:creationId xmlns:p14="http://schemas.microsoft.com/office/powerpoint/2010/main" val="1777010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32</a:t>
            </a:fld>
            <a:endParaRPr lang="en-NL"/>
          </a:p>
        </p:txBody>
      </p:sp>
    </p:spTree>
    <p:extLst>
      <p:ext uri="{BB962C8B-B14F-4D97-AF65-F5344CB8AC3E}">
        <p14:creationId xmlns:p14="http://schemas.microsoft.com/office/powerpoint/2010/main" val="4198614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33</a:t>
            </a:fld>
            <a:endParaRPr lang="en-NL"/>
          </a:p>
        </p:txBody>
      </p:sp>
    </p:spTree>
    <p:extLst>
      <p:ext uri="{BB962C8B-B14F-4D97-AF65-F5344CB8AC3E}">
        <p14:creationId xmlns:p14="http://schemas.microsoft.com/office/powerpoint/2010/main" val="183491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6</a:t>
            </a:fld>
            <a:endParaRPr lang="en-NL"/>
          </a:p>
        </p:txBody>
      </p:sp>
    </p:spTree>
    <p:extLst>
      <p:ext uri="{BB962C8B-B14F-4D97-AF65-F5344CB8AC3E}">
        <p14:creationId xmlns:p14="http://schemas.microsoft.com/office/powerpoint/2010/main" val="2473255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34</a:t>
            </a:fld>
            <a:endParaRPr lang="en-NL"/>
          </a:p>
        </p:txBody>
      </p:sp>
    </p:spTree>
    <p:extLst>
      <p:ext uri="{BB962C8B-B14F-4D97-AF65-F5344CB8AC3E}">
        <p14:creationId xmlns:p14="http://schemas.microsoft.com/office/powerpoint/2010/main" val="20545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Thus, for applications where speed is more important than accuracy, processing time comes in handy</a:t>
            </a:r>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35</a:t>
            </a:fld>
            <a:endParaRPr lang="en-NL"/>
          </a:p>
        </p:txBody>
      </p:sp>
    </p:spTree>
    <p:extLst>
      <p:ext uri="{BB962C8B-B14F-4D97-AF65-F5344CB8AC3E}">
        <p14:creationId xmlns:p14="http://schemas.microsoft.com/office/powerpoint/2010/main" val="2960761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More accurate, deterministic, better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Consider Bob, another player of the online mobile game, who happens to be on the same train as Alice. Bob and Alice play the same game but have different mobile providers. While Alice’s phone loses connection when inside the tunnel, Bob’s phone remains connected and delivers events to the gaming application.</a:t>
            </a:r>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36</a:t>
            </a:fld>
            <a:endParaRPr lang="en-NL"/>
          </a:p>
        </p:txBody>
      </p:sp>
    </p:spTree>
    <p:extLst>
      <p:ext uri="{BB962C8B-B14F-4D97-AF65-F5344CB8AC3E}">
        <p14:creationId xmlns:p14="http://schemas.microsoft.com/office/powerpoint/2010/main" val="4184288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 the other hand, if watermarks are too relaxed, you have high confidence but you might unnecessarily increase processing latency</a:t>
            </a:r>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37</a:t>
            </a:fld>
            <a:endParaRPr lang="en-NL"/>
          </a:p>
        </p:txBody>
      </p:sp>
    </p:spTree>
    <p:extLst>
      <p:ext uri="{BB962C8B-B14F-4D97-AF65-F5344CB8AC3E}">
        <p14:creationId xmlns:p14="http://schemas.microsoft.com/office/powerpoint/2010/main" val="3930292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39</a:t>
            </a:fld>
            <a:endParaRPr lang="en-NL"/>
          </a:p>
        </p:txBody>
      </p:sp>
    </p:spTree>
    <p:extLst>
      <p:ext uri="{BB962C8B-B14F-4D97-AF65-F5344CB8AC3E}">
        <p14:creationId xmlns:p14="http://schemas.microsoft.com/office/powerpoint/2010/main" val="2265119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40</a:t>
            </a:fld>
            <a:endParaRPr lang="en-NL"/>
          </a:p>
        </p:txBody>
      </p:sp>
    </p:spTree>
    <p:extLst>
      <p:ext uri="{BB962C8B-B14F-4D97-AF65-F5344CB8AC3E}">
        <p14:creationId xmlns:p14="http://schemas.microsoft.com/office/powerpoint/2010/main" val="3905455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41</a:t>
            </a:fld>
            <a:endParaRPr lang="en-NL"/>
          </a:p>
        </p:txBody>
      </p:sp>
    </p:spTree>
    <p:extLst>
      <p:ext uri="{BB962C8B-B14F-4D97-AF65-F5344CB8AC3E}">
        <p14:creationId xmlns:p14="http://schemas.microsoft.com/office/powerpoint/2010/main" val="1659183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42</a:t>
            </a:fld>
            <a:endParaRPr lang="en-NL"/>
          </a:p>
        </p:txBody>
      </p:sp>
    </p:spTree>
    <p:extLst>
      <p:ext uri="{BB962C8B-B14F-4D97-AF65-F5344CB8AC3E}">
        <p14:creationId xmlns:p14="http://schemas.microsoft.com/office/powerpoint/2010/main" val="771779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46</a:t>
            </a:fld>
            <a:endParaRPr lang="en-NL"/>
          </a:p>
        </p:txBody>
      </p:sp>
    </p:spTree>
    <p:extLst>
      <p:ext uri="{BB962C8B-B14F-4D97-AF65-F5344CB8AC3E}">
        <p14:creationId xmlns:p14="http://schemas.microsoft.com/office/powerpoint/2010/main" val="2707316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47</a:t>
            </a:fld>
            <a:endParaRPr lang="en-NL"/>
          </a:p>
        </p:txBody>
      </p:sp>
    </p:spTree>
    <p:extLst>
      <p:ext uri="{BB962C8B-B14F-4D97-AF65-F5344CB8AC3E}">
        <p14:creationId xmlns:p14="http://schemas.microsoft.com/office/powerpoint/2010/main" val="3696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7</a:t>
            </a:fld>
            <a:endParaRPr lang="en-NL"/>
          </a:p>
        </p:txBody>
      </p:sp>
    </p:spTree>
    <p:extLst>
      <p:ext uri="{BB962C8B-B14F-4D97-AF65-F5344CB8AC3E}">
        <p14:creationId xmlns:p14="http://schemas.microsoft.com/office/powerpoint/2010/main" val="4203672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48</a:t>
            </a:fld>
            <a:endParaRPr lang="en-NL"/>
          </a:p>
        </p:txBody>
      </p:sp>
    </p:spTree>
    <p:extLst>
      <p:ext uri="{BB962C8B-B14F-4D97-AF65-F5344CB8AC3E}">
        <p14:creationId xmlns:p14="http://schemas.microsoft.com/office/powerpoint/2010/main" val="3764564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49</a:t>
            </a:fld>
            <a:endParaRPr lang="en-NL"/>
          </a:p>
        </p:txBody>
      </p:sp>
    </p:spTree>
    <p:extLst>
      <p:ext uri="{BB962C8B-B14F-4D97-AF65-F5344CB8AC3E}">
        <p14:creationId xmlns:p14="http://schemas.microsoft.com/office/powerpoint/2010/main" val="966403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50</a:t>
            </a:fld>
            <a:endParaRPr lang="en-NL"/>
          </a:p>
        </p:txBody>
      </p:sp>
    </p:spTree>
    <p:extLst>
      <p:ext uri="{BB962C8B-B14F-4D97-AF65-F5344CB8AC3E}">
        <p14:creationId xmlns:p14="http://schemas.microsoft.com/office/powerpoint/2010/main" val="1946000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51</a:t>
            </a:fld>
            <a:endParaRPr lang="en-NL"/>
          </a:p>
        </p:txBody>
      </p:sp>
    </p:spTree>
    <p:extLst>
      <p:ext uri="{BB962C8B-B14F-4D97-AF65-F5344CB8AC3E}">
        <p14:creationId xmlns:p14="http://schemas.microsoft.com/office/powerpoint/2010/main" val="3357763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52</a:t>
            </a:fld>
            <a:endParaRPr lang="en-NL"/>
          </a:p>
        </p:txBody>
      </p:sp>
    </p:spTree>
    <p:extLst>
      <p:ext uri="{BB962C8B-B14F-4D97-AF65-F5344CB8AC3E}">
        <p14:creationId xmlns:p14="http://schemas.microsoft.com/office/powerpoint/2010/main" val="4206020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53</a:t>
            </a:fld>
            <a:endParaRPr lang="en-NL"/>
          </a:p>
        </p:txBody>
      </p:sp>
    </p:spTree>
    <p:extLst>
      <p:ext uri="{BB962C8B-B14F-4D97-AF65-F5344CB8AC3E}">
        <p14:creationId xmlns:p14="http://schemas.microsoft.com/office/powerpoint/2010/main" val="2787259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54</a:t>
            </a:fld>
            <a:endParaRPr lang="en-NL"/>
          </a:p>
        </p:txBody>
      </p:sp>
    </p:spTree>
    <p:extLst>
      <p:ext uri="{BB962C8B-B14F-4D97-AF65-F5344CB8AC3E}">
        <p14:creationId xmlns:p14="http://schemas.microsoft.com/office/powerpoint/2010/main" val="2843905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55</a:t>
            </a:fld>
            <a:endParaRPr lang="en-NL"/>
          </a:p>
        </p:txBody>
      </p:sp>
    </p:spTree>
    <p:extLst>
      <p:ext uri="{BB962C8B-B14F-4D97-AF65-F5344CB8AC3E}">
        <p14:creationId xmlns:p14="http://schemas.microsoft.com/office/powerpoint/2010/main" val="2643418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56</a:t>
            </a:fld>
            <a:endParaRPr lang="en-NL"/>
          </a:p>
        </p:txBody>
      </p:sp>
    </p:spTree>
    <p:extLst>
      <p:ext uri="{BB962C8B-B14F-4D97-AF65-F5344CB8AC3E}">
        <p14:creationId xmlns:p14="http://schemas.microsoft.com/office/powerpoint/2010/main" val="33347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57</a:t>
            </a:fld>
            <a:endParaRPr lang="en-NL"/>
          </a:p>
        </p:txBody>
      </p:sp>
    </p:spTree>
    <p:extLst>
      <p:ext uri="{BB962C8B-B14F-4D97-AF65-F5344CB8AC3E}">
        <p14:creationId xmlns:p14="http://schemas.microsoft.com/office/powerpoint/2010/main" val="230975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8</a:t>
            </a:fld>
            <a:endParaRPr lang="en-NL"/>
          </a:p>
        </p:txBody>
      </p:sp>
    </p:spTree>
    <p:extLst>
      <p:ext uri="{BB962C8B-B14F-4D97-AF65-F5344CB8AC3E}">
        <p14:creationId xmlns:p14="http://schemas.microsoft.com/office/powerpoint/2010/main" val="620090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58</a:t>
            </a:fld>
            <a:endParaRPr lang="en-NL"/>
          </a:p>
        </p:txBody>
      </p:sp>
    </p:spTree>
    <p:extLst>
      <p:ext uri="{BB962C8B-B14F-4D97-AF65-F5344CB8AC3E}">
        <p14:creationId xmlns:p14="http://schemas.microsoft.com/office/powerpoint/2010/main" val="380872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59</a:t>
            </a:fld>
            <a:endParaRPr lang="en-NL"/>
          </a:p>
        </p:txBody>
      </p:sp>
    </p:spTree>
    <p:extLst>
      <p:ext uri="{BB962C8B-B14F-4D97-AF65-F5344CB8AC3E}">
        <p14:creationId xmlns:p14="http://schemas.microsoft.com/office/powerpoint/2010/main" val="1826347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6C4BD9-EF3B-794C-85EA-A2BAA61CA715}" type="slidenum">
              <a:rPr lang="en-NL" smtClean="0"/>
              <a:t>60</a:t>
            </a:fld>
            <a:endParaRPr lang="en-NL"/>
          </a:p>
        </p:txBody>
      </p:sp>
    </p:spTree>
    <p:extLst>
      <p:ext uri="{BB962C8B-B14F-4D97-AF65-F5344CB8AC3E}">
        <p14:creationId xmlns:p14="http://schemas.microsoft.com/office/powerpoint/2010/main" val="1461119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Gurantee: every record will be processed exactly once, eliminating any duplicates</a:t>
            </a:r>
          </a:p>
        </p:txBody>
      </p:sp>
      <p:sp>
        <p:nvSpPr>
          <p:cNvPr id="4" name="Slide Number Placeholder 3"/>
          <p:cNvSpPr>
            <a:spLocks noGrp="1"/>
          </p:cNvSpPr>
          <p:nvPr>
            <p:ph type="sldNum" sz="quarter" idx="5"/>
          </p:nvPr>
        </p:nvSpPr>
        <p:spPr/>
        <p:txBody>
          <a:bodyPr/>
          <a:lstStyle/>
          <a:p>
            <a:fld id="{836C4BD9-EF3B-794C-85EA-A2BAA61CA715}" type="slidenum">
              <a:rPr lang="en-NL" smtClean="0"/>
              <a:t>61</a:t>
            </a:fld>
            <a:endParaRPr lang="en-NL"/>
          </a:p>
        </p:txBody>
      </p:sp>
    </p:spTree>
    <p:extLst>
      <p:ext uri="{BB962C8B-B14F-4D97-AF65-F5344CB8AC3E}">
        <p14:creationId xmlns:p14="http://schemas.microsoft.com/office/powerpoint/2010/main" val="1698120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Microbatch: Take buckets of water, Flow is free flow</a:t>
            </a:r>
          </a:p>
        </p:txBody>
      </p:sp>
      <p:sp>
        <p:nvSpPr>
          <p:cNvPr id="4" name="Slide Number Placeholder 3"/>
          <p:cNvSpPr>
            <a:spLocks noGrp="1"/>
          </p:cNvSpPr>
          <p:nvPr>
            <p:ph type="sldNum" sz="quarter" idx="5"/>
          </p:nvPr>
        </p:nvSpPr>
        <p:spPr/>
        <p:txBody>
          <a:bodyPr/>
          <a:lstStyle/>
          <a:p>
            <a:fld id="{836C4BD9-EF3B-794C-85EA-A2BAA61CA715}" type="slidenum">
              <a:rPr lang="en-NL" smtClean="0"/>
              <a:t>62</a:t>
            </a:fld>
            <a:endParaRPr lang="en-NL"/>
          </a:p>
        </p:txBody>
      </p:sp>
    </p:spTree>
    <p:extLst>
      <p:ext uri="{BB962C8B-B14F-4D97-AF65-F5344CB8AC3E}">
        <p14:creationId xmlns:p14="http://schemas.microsoft.com/office/powerpoint/2010/main" val="737801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Microbatch: Take buckets of water, Flow is free flow</a:t>
            </a:r>
          </a:p>
        </p:txBody>
      </p:sp>
      <p:sp>
        <p:nvSpPr>
          <p:cNvPr id="4" name="Slide Number Placeholder 3"/>
          <p:cNvSpPr>
            <a:spLocks noGrp="1"/>
          </p:cNvSpPr>
          <p:nvPr>
            <p:ph type="sldNum" sz="quarter" idx="5"/>
          </p:nvPr>
        </p:nvSpPr>
        <p:spPr/>
        <p:txBody>
          <a:bodyPr/>
          <a:lstStyle/>
          <a:p>
            <a:fld id="{836C4BD9-EF3B-794C-85EA-A2BAA61CA715}" type="slidenum">
              <a:rPr lang="en-NL" smtClean="0"/>
              <a:t>63</a:t>
            </a:fld>
            <a:endParaRPr lang="en-NL"/>
          </a:p>
        </p:txBody>
      </p:sp>
    </p:spTree>
    <p:extLst>
      <p:ext uri="{BB962C8B-B14F-4D97-AF65-F5344CB8AC3E}">
        <p14:creationId xmlns:p14="http://schemas.microsoft.com/office/powerpoint/2010/main" val="345392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9</a:t>
            </a:fld>
            <a:endParaRPr lang="en-NL"/>
          </a:p>
        </p:txBody>
      </p:sp>
    </p:spTree>
    <p:extLst>
      <p:ext uri="{BB962C8B-B14F-4D97-AF65-F5344CB8AC3E}">
        <p14:creationId xmlns:p14="http://schemas.microsoft.com/office/powerpoint/2010/main" val="254661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10</a:t>
            </a:fld>
            <a:endParaRPr lang="en-NL"/>
          </a:p>
        </p:txBody>
      </p:sp>
    </p:spTree>
    <p:extLst>
      <p:ext uri="{BB962C8B-B14F-4D97-AF65-F5344CB8AC3E}">
        <p14:creationId xmlns:p14="http://schemas.microsoft.com/office/powerpoint/2010/main" val="3951389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11</a:t>
            </a:fld>
            <a:endParaRPr lang="en-NL"/>
          </a:p>
        </p:txBody>
      </p:sp>
    </p:spTree>
    <p:extLst>
      <p:ext uri="{BB962C8B-B14F-4D97-AF65-F5344CB8AC3E}">
        <p14:creationId xmlns:p14="http://schemas.microsoft.com/office/powerpoint/2010/main" val="239375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Like change the schema, or scaling a database</a:t>
            </a:r>
          </a:p>
        </p:txBody>
      </p:sp>
      <p:sp>
        <p:nvSpPr>
          <p:cNvPr id="4" name="Slide Number Placeholder 3"/>
          <p:cNvSpPr>
            <a:spLocks noGrp="1"/>
          </p:cNvSpPr>
          <p:nvPr>
            <p:ph type="sldNum" sz="quarter" idx="5"/>
          </p:nvPr>
        </p:nvSpPr>
        <p:spPr/>
        <p:txBody>
          <a:bodyPr/>
          <a:lstStyle/>
          <a:p>
            <a:fld id="{836C4BD9-EF3B-794C-85EA-A2BAA61CA715}" type="slidenum">
              <a:rPr lang="en-NL" smtClean="0"/>
              <a:t>12</a:t>
            </a:fld>
            <a:endParaRPr lang="en-NL"/>
          </a:p>
        </p:txBody>
      </p:sp>
    </p:spTree>
    <p:extLst>
      <p:ext uri="{BB962C8B-B14F-4D97-AF65-F5344CB8AC3E}">
        <p14:creationId xmlns:p14="http://schemas.microsoft.com/office/powerpoint/2010/main" val="411813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0900" y="215900"/>
            <a:ext cx="10490200" cy="6959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50" b="1" i="0">
                <a:solidFill>
                  <a:schemeClr val="tx1"/>
                </a:solidFill>
                <a:latin typeface="Noto Sans"/>
                <a:cs typeface="Noto San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50" b="1" i="0">
                <a:solidFill>
                  <a:schemeClr val="tx1"/>
                </a:solidFill>
                <a:latin typeface="Noto Sans"/>
                <a:cs typeface="Noto San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21950" y="121920"/>
            <a:ext cx="11951147" cy="663244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28265" y="3224809"/>
            <a:ext cx="6770370" cy="843915"/>
          </a:xfrm>
          <a:custGeom>
            <a:avLst/>
            <a:gdLst/>
            <a:ahLst/>
            <a:cxnLst/>
            <a:rect l="l" t="t" r="r" b="b"/>
            <a:pathLst>
              <a:path w="6770370" h="843914">
                <a:moveTo>
                  <a:pt x="0" y="0"/>
                </a:moveTo>
                <a:lnTo>
                  <a:pt x="6769823" y="0"/>
                </a:lnTo>
                <a:lnTo>
                  <a:pt x="6769823" y="843762"/>
                </a:lnTo>
                <a:lnTo>
                  <a:pt x="0" y="843762"/>
                </a:lnTo>
                <a:lnTo>
                  <a:pt x="0" y="0"/>
                </a:lnTo>
                <a:close/>
              </a:path>
            </a:pathLst>
          </a:custGeom>
          <a:ln w="57150">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350" b="1" i="0">
                <a:solidFill>
                  <a:schemeClr val="tx1"/>
                </a:solidFill>
                <a:latin typeface="Noto Sans"/>
                <a:cs typeface="Noto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W] Low title + text + image">
    <p:spTree>
      <p:nvGrpSpPr>
        <p:cNvPr id="1" name=""/>
        <p:cNvGrpSpPr/>
        <p:nvPr/>
      </p:nvGrpSpPr>
      <p:grpSpPr>
        <a:xfrm>
          <a:off x="0" y="0"/>
          <a:ext cx="0" cy="0"/>
          <a:chOff x="0" y="0"/>
          <a:chExt cx="0" cy="0"/>
        </a:xfrm>
      </p:grpSpPr>
      <p:sp>
        <p:nvSpPr>
          <p:cNvPr id="38" name="Tijdelijke aanduiding voor afbeelding 2"/>
          <p:cNvSpPr>
            <a:spLocks noGrp="1"/>
          </p:cNvSpPr>
          <p:nvPr>
            <p:ph type="pic" sz="half" idx="13"/>
          </p:nvPr>
        </p:nvSpPr>
        <p:spPr>
          <a:xfrm>
            <a:off x="6280129" y="1651607"/>
            <a:ext cx="4464051" cy="3822701"/>
          </a:xfrm>
          <a:prstGeom prst="rect">
            <a:avLst/>
          </a:prstGeom>
        </p:spPr>
        <p:txBody>
          <a:bodyPr lIns="91439" rIns="91439"/>
          <a:lstStyle/>
          <a:p>
            <a:endParaRPr/>
          </a:p>
        </p:txBody>
      </p:sp>
      <p:sp>
        <p:nvSpPr>
          <p:cNvPr id="39" name="Body Level One…"/>
          <p:cNvSpPr txBox="1">
            <a:spLocks noGrp="1"/>
          </p:cNvSpPr>
          <p:nvPr>
            <p:ph type="body" sz="quarter" idx="1"/>
          </p:nvPr>
        </p:nvSpPr>
        <p:spPr>
          <a:xfrm>
            <a:off x="1295419" y="2502286"/>
            <a:ext cx="4648201" cy="1034739"/>
          </a:xfrm>
          <a:prstGeom prst="rect">
            <a:avLst/>
          </a:prstGeom>
        </p:spPr>
        <p:txBody>
          <a:bodyPr>
            <a:normAutofit/>
          </a:bodyPr>
          <a:lstStyle>
            <a:lvl1pPr>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0" name="Title Text"/>
          <p:cNvSpPr txBox="1">
            <a:spLocks noGrp="1"/>
          </p:cNvSpPr>
          <p:nvPr>
            <p:ph type="title"/>
          </p:nvPr>
        </p:nvSpPr>
        <p:spPr>
          <a:xfrm>
            <a:off x="1295419" y="1504326"/>
            <a:ext cx="9448781" cy="815740"/>
          </a:xfrm>
          <a:prstGeom prst="rect">
            <a:avLst/>
          </a:prstGeom>
        </p:spPr>
        <p:txBody>
          <a:bodyPr anchor="ct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468069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Endslide">
    <p:spTree>
      <p:nvGrpSpPr>
        <p:cNvPr id="1" name=""/>
        <p:cNvGrpSpPr/>
        <p:nvPr/>
      </p:nvGrpSpPr>
      <p:grpSpPr>
        <a:xfrm>
          <a:off x="0" y="0"/>
          <a:ext cx="0" cy="0"/>
          <a:chOff x="0" y="0"/>
          <a:chExt cx="0" cy="0"/>
        </a:xfrm>
      </p:grpSpPr>
      <p:pic>
        <p:nvPicPr>
          <p:cNvPr id="219"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711011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17071" y="0"/>
            <a:ext cx="11560906" cy="6534911"/>
          </a:xfrm>
          <a:prstGeom prst="rect">
            <a:avLst/>
          </a:prstGeom>
          <a:blipFill>
            <a:blip r:embed="rId9" cstate="print"/>
            <a:stretch>
              <a:fillRect/>
            </a:stretch>
          </a:blipFill>
        </p:spPr>
        <p:txBody>
          <a:bodyPr wrap="square" lIns="0" tIns="0" rIns="0" bIns="0" rtlCol="0"/>
          <a:lstStyle/>
          <a:p>
            <a:endParaRPr/>
          </a:p>
        </p:txBody>
      </p:sp>
      <p:sp>
        <p:nvSpPr>
          <p:cNvPr id="17" name="bg object 17"/>
          <p:cNvSpPr/>
          <p:nvPr/>
        </p:nvSpPr>
        <p:spPr>
          <a:xfrm>
            <a:off x="685800" y="6044234"/>
            <a:ext cx="1942464" cy="534035"/>
          </a:xfrm>
          <a:custGeom>
            <a:avLst/>
            <a:gdLst/>
            <a:ahLst/>
            <a:cxnLst/>
            <a:rect l="l" t="t" r="r" b="b"/>
            <a:pathLst>
              <a:path w="1942464" h="534034">
                <a:moveTo>
                  <a:pt x="0" y="0"/>
                </a:moveTo>
                <a:lnTo>
                  <a:pt x="1942109" y="0"/>
                </a:lnTo>
                <a:lnTo>
                  <a:pt x="1942109" y="533720"/>
                </a:lnTo>
                <a:lnTo>
                  <a:pt x="0" y="533720"/>
                </a:lnTo>
                <a:lnTo>
                  <a:pt x="0"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86359" y="5987288"/>
            <a:ext cx="12019280" cy="689609"/>
          </a:xfrm>
          <a:prstGeom prst="rect">
            <a:avLst/>
          </a:prstGeom>
        </p:spPr>
        <p:txBody>
          <a:bodyPr wrap="square" lIns="0" tIns="0" rIns="0" bIns="0">
            <a:spAutoFit/>
          </a:bodyPr>
          <a:lstStyle>
            <a:lvl1pPr>
              <a:defRPr sz="4350" b="1" i="0">
                <a:solidFill>
                  <a:schemeClr val="tx1"/>
                </a:solidFill>
                <a:latin typeface="Noto Sans"/>
                <a:cs typeface="Noto Sans"/>
              </a:defRPr>
            </a:lvl1pPr>
          </a:lstStyle>
          <a:p>
            <a:endParaRPr/>
          </a:p>
        </p:txBody>
      </p:sp>
      <p:sp>
        <p:nvSpPr>
          <p:cNvPr id="3" name="Holder 3"/>
          <p:cNvSpPr>
            <a:spLocks noGrp="1"/>
          </p:cNvSpPr>
          <p:nvPr>
            <p:ph type="body" idx="1"/>
          </p:nvPr>
        </p:nvSpPr>
        <p:spPr>
          <a:xfrm>
            <a:off x="1143000" y="2626077"/>
            <a:ext cx="9906000" cy="165671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pache/flink"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flink.apache.org/poweredby.html" TargetMode="External"/><Relationship Id="rId1" Type="http://schemas.openxmlformats.org/officeDocument/2006/relationships/slideLayout" Target="../slideLayouts/slideLayout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alitech_2017/how-to-cope-with-peak-data-traffic-on-11-11-the-secrets-of-alibaba-stream-computing-17d5e807980c" TargetMode="External"/><Relationship Id="rId2" Type="http://schemas.openxmlformats.org/officeDocument/2006/relationships/hyperlink" Target="https://www.ververica.com/blog/singles-day-2018-data-in-a-flink-of-an-eye"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ci.apache.org/projects/flink/flink-docs-stable/dev/datastream_api.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github.com/Dzvezdana/introduction-to-pymongo"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dcos/demos" TargetMode="External"/><Relationship Id="rId3" Type="http://schemas.openxmlformats.org/officeDocument/2006/relationships/hyperlink" Target="https://www.youtube.com/watch?v=DkNeyCW-eH0" TargetMode="External"/><Relationship Id="rId7" Type="http://schemas.openxmlformats.org/officeDocument/2006/relationships/hyperlink" Target="https://ci.apache.org/projects/flink/flink-docs-stable/" TargetMode="External"/><Relationship Id="rId2" Type="http://schemas.openxmlformats.org/officeDocument/2006/relationships/hyperlink" Target="https://www.ververica.com/blog/real-time-fraud-detection-ing-bank-apache-flink" TargetMode="External"/><Relationship Id="rId1" Type="http://schemas.openxmlformats.org/officeDocument/2006/relationships/slideLayout" Target="../slideLayouts/slideLayout6.xml"/><Relationship Id="rId6" Type="http://schemas.openxmlformats.org/officeDocument/2006/relationships/hyperlink" Target="https://flink.apache.org/blog/" TargetMode="External"/><Relationship Id="rId5" Type="http://schemas.openxmlformats.org/officeDocument/2006/relationships/hyperlink" Target="https://training.ververica.com/" TargetMode="External"/><Relationship Id="rId4" Type="http://schemas.openxmlformats.org/officeDocument/2006/relationships/hyperlink" Target="https://www.ververica.com/blog/kafka-flink-a-practical-how-to" TargetMode="External"/><Relationship Id="rId9" Type="http://schemas.openxmlformats.org/officeDocument/2006/relationships/image" Target="../media/image41.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915400" y="6096000"/>
            <a:ext cx="1905000" cy="346633"/>
          </a:xfrm>
          <a:prstGeom prst="rect">
            <a:avLst/>
          </a:prstGeom>
        </p:spPr>
        <p:txBody>
          <a:bodyPr vert="horz" wrap="square" lIns="0" tIns="11430" rIns="0" bIns="0" rtlCol="0">
            <a:spAutoFit/>
          </a:bodyPr>
          <a:lstStyle/>
          <a:p>
            <a:pPr marL="12700" marR="5080">
              <a:lnSpc>
                <a:spcPct val="135700"/>
              </a:lnSpc>
              <a:spcBef>
                <a:spcPts val="90"/>
              </a:spcBef>
            </a:pPr>
            <a:r>
              <a:rPr lang="en-US" spc="-20" dirty="0">
                <a:latin typeface="Arial" panose="020B0604020202020204" pitchFamily="34" charset="0"/>
                <a:cs typeface="Arial" panose="020B0604020202020204" pitchFamily="34" charset="0"/>
              </a:rPr>
              <a:t>March 12</a:t>
            </a:r>
            <a:r>
              <a:rPr lang="en-US" spc="-20" baseline="30000" dirty="0">
                <a:latin typeface="Arial" panose="020B0604020202020204" pitchFamily="34" charset="0"/>
                <a:cs typeface="Arial" panose="020B0604020202020204" pitchFamily="34" charset="0"/>
              </a:rPr>
              <a:t>th</a:t>
            </a:r>
            <a:r>
              <a:rPr lang="en-US" spc="-20" dirty="0">
                <a:latin typeface="Arial" panose="020B0604020202020204" pitchFamily="34" charset="0"/>
                <a:cs typeface="Arial" panose="020B0604020202020204" pitchFamily="34" charset="0"/>
              </a:rPr>
              <a:t> 2020</a:t>
            </a:r>
            <a:endParaRPr dirty="0">
              <a:latin typeface="Arial" panose="020B0604020202020204" pitchFamily="34" charset="0"/>
              <a:cs typeface="Arial" panose="020B0604020202020204" pitchFamily="34" charset="0"/>
            </a:endParaRPr>
          </a:p>
        </p:txBody>
      </p:sp>
      <p:sp>
        <p:nvSpPr>
          <p:cNvPr id="4" name="object 4"/>
          <p:cNvSpPr txBox="1"/>
          <p:nvPr/>
        </p:nvSpPr>
        <p:spPr>
          <a:xfrm>
            <a:off x="1268684" y="3538842"/>
            <a:ext cx="6572250" cy="794447"/>
          </a:xfrm>
          <a:prstGeom prst="rect">
            <a:avLst/>
          </a:prstGeom>
          <a:ln w="57150">
            <a:solidFill>
              <a:srgbClr val="000000"/>
            </a:solidFill>
          </a:ln>
        </p:spPr>
        <p:txBody>
          <a:bodyPr vert="horz" wrap="square" lIns="0" tIns="55244" rIns="0" bIns="0" rtlCol="0">
            <a:spAutoFit/>
          </a:bodyPr>
          <a:lstStyle/>
          <a:p>
            <a:pPr marL="115570">
              <a:lnSpc>
                <a:spcPct val="100000"/>
              </a:lnSpc>
              <a:spcBef>
                <a:spcPts val="434"/>
              </a:spcBef>
            </a:pPr>
            <a:r>
              <a:rPr lang="en-US" sz="4800" b="1" spc="-180" dirty="0">
                <a:latin typeface="Arial"/>
                <a:cs typeface="Arial"/>
              </a:rPr>
              <a:t>Introduction to Flink</a:t>
            </a:r>
            <a:endParaRPr sz="4800" dirty="0">
              <a:latin typeface="Arial"/>
              <a:cs typeface="Arial"/>
            </a:endParaRPr>
          </a:p>
        </p:txBody>
      </p:sp>
      <p:sp>
        <p:nvSpPr>
          <p:cNvPr id="5" name="object 3">
            <a:extLst>
              <a:ext uri="{FF2B5EF4-FFF2-40B4-BE49-F238E27FC236}">
                <a16:creationId xmlns:a16="http://schemas.microsoft.com/office/drawing/2014/main" id="{84ACC1B2-ED85-0E4D-ABCE-5E4E61A9ED0E}"/>
              </a:ext>
            </a:extLst>
          </p:cNvPr>
          <p:cNvSpPr txBox="1"/>
          <p:nvPr/>
        </p:nvSpPr>
        <p:spPr>
          <a:xfrm>
            <a:off x="1371600" y="4572000"/>
            <a:ext cx="5943600" cy="346633"/>
          </a:xfrm>
          <a:prstGeom prst="rect">
            <a:avLst/>
          </a:prstGeom>
        </p:spPr>
        <p:txBody>
          <a:bodyPr vert="horz" wrap="square" lIns="0" tIns="11430" rIns="0" bIns="0" rtlCol="0">
            <a:spAutoFit/>
          </a:bodyPr>
          <a:lstStyle/>
          <a:p>
            <a:pPr marL="12700" marR="5080">
              <a:lnSpc>
                <a:spcPct val="135700"/>
              </a:lnSpc>
              <a:spcBef>
                <a:spcPts val="90"/>
              </a:spcBef>
            </a:pPr>
            <a:r>
              <a:rPr lang="en-US" spc="-20" dirty="0">
                <a:latin typeface="Arial" panose="020B0604020202020204" pitchFamily="34" charset="0"/>
                <a:cs typeface="Arial" panose="020B0604020202020204" pitchFamily="34" charset="0"/>
              </a:rPr>
              <a:t>Dana Arsovska</a:t>
            </a:r>
            <a:endParaRPr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a:t>
            </a:r>
          </a:p>
          <a:p>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sym typeface="Wingdings" pitchFamily="2" charset="2"/>
              </a:rPr>
              <a:t>Virtually all data is created as a stream</a:t>
            </a:r>
          </a:p>
          <a:p>
            <a:pPr marL="800100" lvl="1" indent="-342900">
              <a:buFont typeface="Arial"/>
              <a:buChar char="•"/>
            </a:pPr>
            <a:r>
              <a:rPr lang="en-US" dirty="0">
                <a:latin typeface="Arial" panose="020B0604020202020204" pitchFamily="34" charset="0"/>
                <a:cs typeface="Arial" panose="020B0604020202020204" pitchFamily="34" charset="0"/>
              </a:rPr>
              <a:t>Sensor measurements</a:t>
            </a:r>
          </a:p>
          <a:p>
            <a:pPr marL="800100" lvl="1" indent="-342900">
              <a:buFont typeface="Arial"/>
              <a:buChar char="•"/>
            </a:pPr>
            <a:r>
              <a:rPr lang="en-US" dirty="0">
                <a:latin typeface="Arial" panose="020B0604020202020204" pitchFamily="34" charset="0"/>
                <a:cs typeface="Arial" panose="020B0604020202020204" pitchFamily="34" charset="0"/>
              </a:rPr>
              <a:t>User interaction on a website/mobile app</a:t>
            </a:r>
          </a:p>
          <a:p>
            <a:pPr marL="800100" lvl="1" indent="-342900">
              <a:buFont typeface="Arial"/>
              <a:buChar char="•"/>
            </a:pPr>
            <a:r>
              <a:rPr lang="en-US" dirty="0">
                <a:latin typeface="Arial" panose="020B0604020202020204" pitchFamily="34" charset="0"/>
                <a:cs typeface="Arial" panose="020B0604020202020204" pitchFamily="34" charset="0"/>
              </a:rPr>
              <a:t>Order placement</a:t>
            </a:r>
          </a:p>
          <a:p>
            <a:pPr marL="800100" lvl="1"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Try to think of an example of a finite complete dataset that was generated in one go?</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791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Open Source Stream Processing Evolution</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18633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Initially there was a trade off between speed or accuracy</a:t>
            </a:r>
          </a:p>
          <a:p>
            <a:pPr marL="342900" indent="-342900">
              <a:buFont typeface="Arial"/>
              <a:buChar char="•"/>
            </a:pPr>
            <a:r>
              <a:rPr lang="en-US" dirty="0">
                <a:latin typeface="Arial" panose="020B0604020202020204" pitchFamily="34" charset="0"/>
                <a:cs typeface="Arial" panose="020B0604020202020204" pitchFamily="34" charset="0"/>
              </a:rPr>
              <a:t>Lambda tried to fix this</a:t>
            </a:r>
          </a:p>
          <a:p>
            <a:pPr marL="800100" lvl="1" indent="-342900">
              <a:buFont typeface="Arial"/>
              <a:buChar char="•"/>
            </a:pPr>
            <a:endParaRPr lang="en-US" dirty="0">
              <a:latin typeface="Arial" panose="020B0604020202020204" pitchFamily="34" charset="0"/>
              <a:cs typeface="Arial" panose="020B0604020202020204" pitchFamily="34" charset="0"/>
            </a:endParaRPr>
          </a:p>
        </p:txBody>
      </p:sp>
      <p:sp>
        <p:nvSpPr>
          <p:cNvPr id="6" name="object 6">
            <a:extLst>
              <a:ext uri="{FF2B5EF4-FFF2-40B4-BE49-F238E27FC236}">
                <a16:creationId xmlns:a16="http://schemas.microsoft.com/office/drawing/2014/main" id="{DE81215A-3A15-054A-A872-9DE5A52E7302}"/>
              </a:ext>
            </a:extLst>
          </p:cNvPr>
          <p:cNvSpPr/>
          <p:nvPr/>
        </p:nvSpPr>
        <p:spPr>
          <a:xfrm>
            <a:off x="851376" y="2813569"/>
            <a:ext cx="10033495" cy="31356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0744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Open Source Stream Processing Evolution</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18633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Drawbacks:</a:t>
            </a:r>
          </a:p>
          <a:p>
            <a:pPr marL="800100" lvl="1" indent="-342900">
              <a:buFont typeface="Arial"/>
              <a:buChar char="•"/>
            </a:pPr>
            <a:r>
              <a:rPr lang="en-US" dirty="0">
                <a:latin typeface="Arial" panose="020B0604020202020204" pitchFamily="34" charset="0"/>
                <a:cs typeface="Arial" panose="020B0604020202020204" pitchFamily="34" charset="0"/>
              </a:rPr>
              <a:t>Two equivalent implementations of the application logic</a:t>
            </a:r>
          </a:p>
          <a:p>
            <a:pPr marL="800100" lvl="1" indent="-342900">
              <a:buFont typeface="Arial"/>
              <a:buChar char="•"/>
            </a:pPr>
            <a:r>
              <a:rPr lang="en-US" dirty="0">
                <a:latin typeface="Arial" panose="020B0604020202020204" pitchFamily="34" charset="0"/>
                <a:cs typeface="Arial" panose="020B0604020202020204" pitchFamily="34" charset="0"/>
              </a:rPr>
              <a:t>The results computed by the stream processor are only approximate</a:t>
            </a:r>
          </a:p>
          <a:p>
            <a:pPr marL="800100" lvl="1" indent="-342900">
              <a:buFont typeface="Arial"/>
              <a:buChar char="•"/>
            </a:pPr>
            <a:r>
              <a:rPr lang="en-US" dirty="0">
                <a:latin typeface="Arial" panose="020B0604020202020204" pitchFamily="34" charset="0"/>
                <a:cs typeface="Arial" panose="020B0604020202020204" pitchFamily="34" charset="0"/>
              </a:rPr>
              <a:t>Hard to set up and maintain</a:t>
            </a:r>
          </a:p>
        </p:txBody>
      </p:sp>
      <p:sp>
        <p:nvSpPr>
          <p:cNvPr id="7" name="object 6">
            <a:extLst>
              <a:ext uri="{FF2B5EF4-FFF2-40B4-BE49-F238E27FC236}">
                <a16:creationId xmlns:a16="http://schemas.microsoft.com/office/drawing/2014/main" id="{6FF75AFC-2C3D-3741-BF21-9A0E4A512C2A}"/>
              </a:ext>
            </a:extLst>
          </p:cNvPr>
          <p:cNvSpPr/>
          <p:nvPr/>
        </p:nvSpPr>
        <p:spPr>
          <a:xfrm>
            <a:off x="1015505" y="3265119"/>
            <a:ext cx="10033495" cy="31356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672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a:t>
            </a:r>
          </a:p>
          <a:p>
            <a:endParaRPr lang="en-US" dirty="0">
              <a:latin typeface="Arial" panose="020B0604020202020204" pitchFamily="34" charset="0"/>
              <a:cs typeface="Arial" panose="020B0604020202020204" pitchFamily="34" charset="0"/>
              <a:sym typeface="Wingdings" pitchFamily="2" charset="2"/>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F50E86-9FB7-5D4B-9E4B-03A5335ECBB0}"/>
              </a:ext>
            </a:extLst>
          </p:cNvPr>
          <p:cNvPicPr>
            <a:picLocks noChangeAspect="1"/>
          </p:cNvPicPr>
          <p:nvPr/>
        </p:nvPicPr>
        <p:blipFill>
          <a:blip r:embed="rId3"/>
          <a:stretch>
            <a:fillRect/>
          </a:stretch>
        </p:blipFill>
        <p:spPr>
          <a:xfrm>
            <a:off x="2667000" y="2667000"/>
            <a:ext cx="6477000" cy="3146174"/>
          </a:xfrm>
          <a:prstGeom prst="rect">
            <a:avLst/>
          </a:prstGeom>
        </p:spPr>
      </p:pic>
    </p:spTree>
    <p:extLst>
      <p:ext uri="{BB962C8B-B14F-4D97-AF65-F5344CB8AC3E}">
        <p14:creationId xmlns:p14="http://schemas.microsoft.com/office/powerpoint/2010/main" val="426734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a:t>
            </a:r>
          </a:p>
          <a:p>
            <a:endParaRPr lang="en-US" dirty="0">
              <a:latin typeface="Arial" panose="020B0604020202020204" pitchFamily="34" charset="0"/>
              <a:cs typeface="Arial" panose="020B0604020202020204" pitchFamily="34" charset="0"/>
              <a:sym typeface="Wingdings" pitchFamily="2" charset="2"/>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F31888E-39CD-054F-90AD-6DE0DC5E2B0D}"/>
              </a:ext>
            </a:extLst>
          </p:cNvPr>
          <p:cNvPicPr>
            <a:picLocks noChangeAspect="1"/>
          </p:cNvPicPr>
          <p:nvPr/>
        </p:nvPicPr>
        <p:blipFill>
          <a:blip r:embed="rId3"/>
          <a:stretch>
            <a:fillRect/>
          </a:stretch>
        </p:blipFill>
        <p:spPr>
          <a:xfrm>
            <a:off x="2667000" y="2729238"/>
            <a:ext cx="6302572" cy="3083935"/>
          </a:xfrm>
          <a:prstGeom prst="rect">
            <a:avLst/>
          </a:prstGeom>
        </p:spPr>
      </p:pic>
    </p:spTree>
    <p:extLst>
      <p:ext uri="{BB962C8B-B14F-4D97-AF65-F5344CB8AC3E}">
        <p14:creationId xmlns:p14="http://schemas.microsoft.com/office/powerpoint/2010/main" val="42847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a:t>
            </a:r>
          </a:p>
          <a:p>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rPr>
              <a:t>Stateful stream processing is an application design pattern for processing unbounded streams of events.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Application state</a:t>
            </a:r>
          </a:p>
          <a:p>
            <a:pPr marL="800100" lvl="1" indent="-342900">
              <a:buFont typeface="Arial"/>
              <a:buChar char="•"/>
            </a:pPr>
            <a:r>
              <a:rPr lang="en-US" dirty="0">
                <a:latin typeface="Arial" panose="020B0604020202020204" pitchFamily="34" charset="0"/>
                <a:cs typeface="Arial" panose="020B0604020202020204" pitchFamily="34" charset="0"/>
              </a:rPr>
              <a:t>We need to store results of intermediate computations</a:t>
            </a:r>
          </a:p>
          <a:p>
            <a:pPr marL="800100" lvl="1" indent="-342900">
              <a:buFont typeface="Arial"/>
              <a:buChar char="•"/>
            </a:pPr>
            <a:r>
              <a:rPr lang="en-US" dirty="0">
                <a:latin typeface="Arial" panose="020B0604020202020204" pitchFamily="34" charset="0"/>
                <a:cs typeface="Arial" panose="020B0604020202020204" pitchFamily="34" charset="0"/>
              </a:rPr>
              <a:t>AKA local state</a:t>
            </a:r>
          </a:p>
          <a:p>
            <a:pPr marL="800100" lvl="1" indent="-342900">
              <a:buFont typeface="Arial"/>
              <a:buChar char="•"/>
            </a:pPr>
            <a:r>
              <a:rPr lang="en-US" dirty="0">
                <a:latin typeface="Arial" panose="020B0604020202020204" pitchFamily="34" charset="0"/>
                <a:cs typeface="Arial" panose="020B0604020202020204" pitchFamily="34" charset="0"/>
              </a:rPr>
              <a:t>Checkpoint stores the local state to a remote storage</a:t>
            </a:r>
          </a:p>
          <a:p>
            <a:pPr marL="800100" lvl="1" indent="-342900">
              <a:buFont typeface="Arial"/>
              <a:buChar char="•"/>
            </a:pPr>
            <a:r>
              <a:rPr lang="en-US" dirty="0">
                <a:latin typeface="Arial" panose="020B0604020202020204" pitchFamily="34" charset="0"/>
                <a:cs typeface="Arial" panose="020B0604020202020204" pitchFamily="34" charset="0"/>
              </a:rPr>
              <a:t>Protects against failures &amp; data loss</a:t>
            </a:r>
          </a:p>
          <a:p>
            <a:pPr marL="800100" lvl="1" indent="-342900">
              <a:buFont typeface="Arial"/>
              <a:buChar char="•"/>
            </a:pPr>
            <a:endParaRPr lang="en-US" dirty="0">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1C85FCA5-4848-7E49-B3AD-BFAD0193F45C}"/>
              </a:ext>
            </a:extLst>
          </p:cNvPr>
          <p:cNvSpPr/>
          <p:nvPr/>
        </p:nvSpPr>
        <p:spPr>
          <a:xfrm>
            <a:off x="7046245" y="2819400"/>
            <a:ext cx="4688555" cy="3429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2720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a:t>
            </a:r>
          </a:p>
          <a:p>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rPr>
              <a:t>Applications that can be implemented using stateful stream processing: </a:t>
            </a:r>
          </a:p>
          <a:p>
            <a:pPr marL="800100" lvl="1" indent="-342900">
              <a:buFont typeface="Arial"/>
              <a:buChar char="•"/>
            </a:pPr>
            <a:r>
              <a:rPr lang="en-US" dirty="0">
                <a:latin typeface="Arial" panose="020B0604020202020204" pitchFamily="34" charset="0"/>
                <a:cs typeface="Arial" panose="020B0604020202020204" pitchFamily="34" charset="0"/>
              </a:rPr>
              <a:t>event-driven applications </a:t>
            </a:r>
          </a:p>
          <a:p>
            <a:pPr marL="800100" lvl="1" indent="-342900">
              <a:buFont typeface="Arial"/>
              <a:buChar char="•"/>
            </a:pPr>
            <a:r>
              <a:rPr lang="en-US" dirty="0">
                <a:latin typeface="Arial" panose="020B0604020202020204" pitchFamily="34" charset="0"/>
                <a:cs typeface="Arial" panose="020B0604020202020204" pitchFamily="34" charset="0"/>
              </a:rPr>
              <a:t>data pipeline applications </a:t>
            </a:r>
          </a:p>
          <a:p>
            <a:pPr marL="800100" lvl="1" indent="-342900">
              <a:buFont typeface="Arial"/>
              <a:buChar char="•"/>
            </a:pPr>
            <a:r>
              <a:rPr lang="en-US" dirty="0">
                <a:latin typeface="Arial" panose="020B0604020202020204" pitchFamily="34" charset="0"/>
                <a:cs typeface="Arial" panose="020B0604020202020204" pitchFamily="34" charset="0"/>
              </a:rPr>
              <a:t>data analytics applications</a:t>
            </a:r>
          </a:p>
          <a:p>
            <a:pPr marL="800100" lvl="1" indent="-342900">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 Event-Driven Applications</a:t>
            </a:r>
          </a:p>
          <a:p>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rPr>
              <a:t>Evolution of microservices </a:t>
            </a:r>
          </a:p>
          <a:p>
            <a:pPr marL="800100" lvl="1" indent="-342900">
              <a:buFont typeface="Arial"/>
              <a:buChar char="•"/>
            </a:pPr>
            <a:r>
              <a:rPr lang="en-US" dirty="0">
                <a:latin typeface="Arial" panose="020B0604020202020204" pitchFamily="34" charset="0"/>
                <a:cs typeface="Arial" panose="020B0604020202020204" pitchFamily="34" charset="0"/>
              </a:rPr>
              <a:t>They communicate via event logs → </a:t>
            </a:r>
            <a:r>
              <a:rPr lang="en-US" dirty="0">
                <a:solidFill>
                  <a:srgbClr val="C00000"/>
                </a:solidFill>
                <a:latin typeface="Arial" panose="020B0604020202020204" pitchFamily="34" charset="0"/>
                <a:cs typeface="Arial" panose="020B0604020202020204" pitchFamily="34" charset="0"/>
              </a:rPr>
              <a:t>reliable storage and can be deterministically replayed</a:t>
            </a:r>
          </a:p>
          <a:p>
            <a:pPr marL="800100" lvl="1" indent="-342900">
              <a:buFont typeface="Arial"/>
              <a:buChar char="•"/>
            </a:pPr>
            <a:r>
              <a:rPr lang="en-US" dirty="0">
                <a:latin typeface="Arial" panose="020B0604020202020204" pitchFamily="34" charset="0"/>
                <a:cs typeface="Arial" panose="020B0604020202020204" pitchFamily="34" charset="0"/>
              </a:rPr>
              <a:t>Hold application data as local state instead of writing it to and reading it from an external datastore → </a:t>
            </a:r>
            <a:r>
              <a:rPr lang="en-US" dirty="0">
                <a:solidFill>
                  <a:srgbClr val="C00000"/>
                </a:solidFill>
                <a:latin typeface="Arial" panose="020B0604020202020204" pitchFamily="34" charset="0"/>
                <a:cs typeface="Arial" panose="020B0604020202020204" pitchFamily="34" charset="0"/>
              </a:rPr>
              <a:t>faster</a:t>
            </a: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4" name="object 3">
            <a:extLst>
              <a:ext uri="{FF2B5EF4-FFF2-40B4-BE49-F238E27FC236}">
                <a16:creationId xmlns:a16="http://schemas.microsoft.com/office/drawing/2014/main" id="{1B2CD150-5C73-1042-98D6-5B4471085F99}"/>
              </a:ext>
            </a:extLst>
          </p:cNvPr>
          <p:cNvSpPr/>
          <p:nvPr/>
        </p:nvSpPr>
        <p:spPr>
          <a:xfrm>
            <a:off x="3048000" y="3928705"/>
            <a:ext cx="6118860" cy="24595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1333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 Event-Driven Applications</a:t>
            </a:r>
          </a:p>
          <a:p>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Application </a:t>
            </a:r>
          </a:p>
          <a:p>
            <a:pPr marL="800100" lvl="1" indent="-342900">
              <a:buFont typeface="Arial"/>
              <a:buChar char="•"/>
            </a:pPr>
            <a:r>
              <a:rPr lang="en-US" dirty="0">
                <a:latin typeface="Arial" panose="020B0604020202020204" pitchFamily="34" charset="0"/>
                <a:cs typeface="Arial" panose="020B0604020202020204" pitchFamily="34" charset="0"/>
              </a:rPr>
              <a:t>Trigger actions such as sending an alert or an email </a:t>
            </a:r>
          </a:p>
          <a:p>
            <a:pPr marL="800100" lvl="1" indent="-342900">
              <a:buFont typeface="Arial"/>
              <a:buChar char="•"/>
            </a:pPr>
            <a:r>
              <a:rPr lang="en-US" dirty="0">
                <a:latin typeface="Arial" panose="020B0604020202020204" pitchFamily="34" charset="0"/>
                <a:cs typeface="Arial" panose="020B0604020202020204" pitchFamily="34" charset="0"/>
              </a:rPr>
              <a:t>Write events to an outgoing event stream to be consumed by another event-driven application.</a:t>
            </a:r>
          </a:p>
          <a:p>
            <a:pPr marL="800100" lvl="1"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Typical use cases:</a:t>
            </a:r>
          </a:p>
          <a:p>
            <a:pPr marL="800100" lvl="1" indent="-342900">
              <a:buFont typeface="Arial"/>
              <a:buChar char="•"/>
            </a:pPr>
            <a:r>
              <a:rPr lang="en-US" dirty="0">
                <a:latin typeface="Arial" panose="020B0604020202020204" pitchFamily="34" charset="0"/>
                <a:cs typeface="Arial" panose="020B0604020202020204" pitchFamily="34" charset="0"/>
              </a:rPr>
              <a:t>Real-time recommendations (e.g., for recommending products while customers browse a retailer’s website)</a:t>
            </a:r>
          </a:p>
          <a:p>
            <a:pPr marL="800100" lvl="1" indent="-342900">
              <a:buFont typeface="Arial"/>
              <a:buChar char="•"/>
            </a:pPr>
            <a:r>
              <a:rPr lang="en-US" dirty="0">
                <a:latin typeface="Arial" panose="020B0604020202020204" pitchFamily="34" charset="0"/>
                <a:cs typeface="Arial" panose="020B0604020202020204" pitchFamily="34" charset="0"/>
              </a:rPr>
              <a:t>Pattern detection or complex event processing (e.g., for fraud detection in credit card transactions)</a:t>
            </a:r>
          </a:p>
          <a:p>
            <a:pPr marL="800100" lvl="1" indent="-342900">
              <a:buFont typeface="Arial"/>
              <a:buChar char="•"/>
            </a:pPr>
            <a:r>
              <a:rPr lang="en-US" dirty="0">
                <a:latin typeface="Arial" panose="020B0604020202020204" pitchFamily="34" charset="0"/>
                <a:cs typeface="Arial" panose="020B0604020202020204" pitchFamily="34" charset="0"/>
              </a:rPr>
              <a:t>Anomaly detection (e.g., to detect attempts to intrude a computer network)</a:t>
            </a:r>
          </a:p>
          <a:p>
            <a:pPr marL="342900" indent="-342900">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781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 Data Pipelines</a:t>
            </a:r>
          </a:p>
          <a:p>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rPr>
              <a:t>Ingesting, transforming, and inserting data with low latency</a:t>
            </a:r>
          </a:p>
        </p:txBody>
      </p:sp>
      <p:grpSp>
        <p:nvGrpSpPr>
          <p:cNvPr id="6" name="Group 5">
            <a:extLst>
              <a:ext uri="{FF2B5EF4-FFF2-40B4-BE49-F238E27FC236}">
                <a16:creationId xmlns:a16="http://schemas.microsoft.com/office/drawing/2014/main" id="{58ADB9EA-F9F4-DB4F-9EA0-3AA339157D74}"/>
              </a:ext>
            </a:extLst>
          </p:cNvPr>
          <p:cNvGrpSpPr/>
          <p:nvPr/>
        </p:nvGrpSpPr>
        <p:grpSpPr>
          <a:xfrm>
            <a:off x="1052020" y="2833458"/>
            <a:ext cx="9692180" cy="3338742"/>
            <a:chOff x="107498" y="1080858"/>
            <a:chExt cx="11285144" cy="4467682"/>
          </a:xfrm>
        </p:grpSpPr>
        <p:sp>
          <p:nvSpPr>
            <p:cNvPr id="7" name="object 3">
              <a:extLst>
                <a:ext uri="{FF2B5EF4-FFF2-40B4-BE49-F238E27FC236}">
                  <a16:creationId xmlns:a16="http://schemas.microsoft.com/office/drawing/2014/main" id="{2C6BB1C2-94DD-8942-9657-B0AE1B1D7827}"/>
                </a:ext>
              </a:extLst>
            </p:cNvPr>
            <p:cNvSpPr/>
            <p:nvPr/>
          </p:nvSpPr>
          <p:spPr>
            <a:xfrm>
              <a:off x="2005761" y="1080858"/>
              <a:ext cx="7396822" cy="4467682"/>
            </a:xfrm>
            <a:prstGeom prst="rect">
              <a:avLst/>
            </a:prstGeom>
            <a:blipFill>
              <a:blip r:embed="rId3"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1D2E59F2-309F-C84A-BC10-C79105894F01}"/>
                </a:ext>
              </a:extLst>
            </p:cNvPr>
            <p:cNvSpPr txBox="1"/>
            <p:nvPr/>
          </p:nvSpPr>
          <p:spPr>
            <a:xfrm>
              <a:off x="3496215" y="3225800"/>
              <a:ext cx="5567045" cy="429007"/>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FFFFFF"/>
                  </a:solidFill>
                  <a:latin typeface="Arial" panose="020B0604020202020204" pitchFamily="34" charset="0"/>
                  <a:cs typeface="Arial" panose="020B0604020202020204" pitchFamily="34" charset="0"/>
                </a:rPr>
                <a:t>STATEFUL STREAM</a:t>
              </a:r>
              <a:r>
                <a:rPr sz="2000" b="1" spc="-10" dirty="0">
                  <a:solidFill>
                    <a:srgbClr val="FFFFFF"/>
                  </a:solidFill>
                  <a:latin typeface="Arial" panose="020B0604020202020204" pitchFamily="34" charset="0"/>
                  <a:cs typeface="Arial" panose="020B0604020202020204" pitchFamily="34" charset="0"/>
                </a:rPr>
                <a:t> </a:t>
              </a:r>
              <a:r>
                <a:rPr sz="2000" b="1" spc="-20" dirty="0">
                  <a:solidFill>
                    <a:srgbClr val="FFFFFF"/>
                  </a:solidFill>
                  <a:latin typeface="Arial" panose="020B0604020202020204" pitchFamily="34" charset="0"/>
                  <a:cs typeface="Arial" panose="020B0604020202020204" pitchFamily="34" charset="0"/>
                </a:rPr>
                <a:t>PROCESSING</a:t>
              </a:r>
              <a:endParaRPr sz="2000" dirty="0">
                <a:latin typeface="Arial" panose="020B0604020202020204" pitchFamily="34" charset="0"/>
                <a:cs typeface="Arial" panose="020B0604020202020204" pitchFamily="34" charset="0"/>
              </a:endParaRPr>
            </a:p>
          </p:txBody>
        </p:sp>
        <p:sp>
          <p:nvSpPr>
            <p:cNvPr id="9" name="object 5">
              <a:extLst>
                <a:ext uri="{FF2B5EF4-FFF2-40B4-BE49-F238E27FC236}">
                  <a16:creationId xmlns:a16="http://schemas.microsoft.com/office/drawing/2014/main" id="{9F5D62CF-A82A-4640-A722-C632C2FE6E41}"/>
                </a:ext>
              </a:extLst>
            </p:cNvPr>
            <p:cNvSpPr/>
            <p:nvPr/>
          </p:nvSpPr>
          <p:spPr>
            <a:xfrm>
              <a:off x="302155" y="1943226"/>
              <a:ext cx="1722120" cy="2743200"/>
            </a:xfrm>
            <a:custGeom>
              <a:avLst/>
              <a:gdLst/>
              <a:ahLst/>
              <a:cxnLst/>
              <a:rect l="l" t="t" r="r" b="b"/>
              <a:pathLst>
                <a:path w="1722120" h="2743200">
                  <a:moveTo>
                    <a:pt x="1175591" y="0"/>
                  </a:moveTo>
                  <a:lnTo>
                    <a:pt x="548674" y="0"/>
                  </a:lnTo>
                  <a:lnTo>
                    <a:pt x="475375" y="124"/>
                  </a:lnTo>
                  <a:lnTo>
                    <a:pt x="412986" y="992"/>
                  </a:lnTo>
                  <a:lnTo>
                    <a:pt x="359158" y="3348"/>
                  </a:lnTo>
                  <a:lnTo>
                    <a:pt x="311546" y="7936"/>
                  </a:lnTo>
                  <a:lnTo>
                    <a:pt x="267803" y="15500"/>
                  </a:lnTo>
                  <a:lnTo>
                    <a:pt x="225581" y="26784"/>
                  </a:lnTo>
                  <a:lnTo>
                    <a:pt x="181081" y="46780"/>
                  </a:lnTo>
                  <a:lnTo>
                    <a:pt x="140394" y="72765"/>
                  </a:lnTo>
                  <a:lnTo>
                    <a:pt x="104065" y="104193"/>
                  </a:lnTo>
                  <a:lnTo>
                    <a:pt x="72635" y="140522"/>
                  </a:lnTo>
                  <a:lnTo>
                    <a:pt x="46649" y="181207"/>
                  </a:lnTo>
                  <a:lnTo>
                    <a:pt x="26650" y="225704"/>
                  </a:lnTo>
                  <a:lnTo>
                    <a:pt x="15368" y="267929"/>
                  </a:lnTo>
                  <a:lnTo>
                    <a:pt x="7800" y="311675"/>
                  </a:lnTo>
                  <a:lnTo>
                    <a:pt x="3222" y="358986"/>
                  </a:lnTo>
                  <a:lnTo>
                    <a:pt x="867" y="412399"/>
                  </a:lnTo>
                  <a:lnTo>
                    <a:pt x="0" y="474103"/>
                  </a:lnTo>
                  <a:lnTo>
                    <a:pt x="0" y="2267442"/>
                  </a:lnTo>
                  <a:lnTo>
                    <a:pt x="867" y="2329833"/>
                  </a:lnTo>
                  <a:lnTo>
                    <a:pt x="3222" y="2383661"/>
                  </a:lnTo>
                  <a:lnTo>
                    <a:pt x="7824" y="2431363"/>
                  </a:lnTo>
                  <a:lnTo>
                    <a:pt x="15373" y="2475028"/>
                  </a:lnTo>
                  <a:lnTo>
                    <a:pt x="26650" y="2517241"/>
                  </a:lnTo>
                  <a:lnTo>
                    <a:pt x="46649" y="2561738"/>
                  </a:lnTo>
                  <a:lnTo>
                    <a:pt x="72635" y="2602423"/>
                  </a:lnTo>
                  <a:lnTo>
                    <a:pt x="104065" y="2638753"/>
                  </a:lnTo>
                  <a:lnTo>
                    <a:pt x="140394" y="2670184"/>
                  </a:lnTo>
                  <a:lnTo>
                    <a:pt x="181081" y="2696172"/>
                  </a:lnTo>
                  <a:lnTo>
                    <a:pt x="225581" y="2716174"/>
                  </a:lnTo>
                  <a:lnTo>
                    <a:pt x="267791" y="2727453"/>
                  </a:lnTo>
                  <a:lnTo>
                    <a:pt x="311456" y="2735013"/>
                  </a:lnTo>
                  <a:lnTo>
                    <a:pt x="358855" y="2739599"/>
                  </a:lnTo>
                  <a:lnTo>
                    <a:pt x="412266" y="2741954"/>
                  </a:lnTo>
                  <a:lnTo>
                    <a:pt x="473970" y="2742822"/>
                  </a:lnTo>
                  <a:lnTo>
                    <a:pt x="546246" y="2742946"/>
                  </a:lnTo>
                  <a:lnTo>
                    <a:pt x="1173152" y="2742946"/>
                  </a:lnTo>
                  <a:lnTo>
                    <a:pt x="1246454" y="2742822"/>
                  </a:lnTo>
                  <a:lnTo>
                    <a:pt x="1308845" y="2741954"/>
                  </a:lnTo>
                  <a:lnTo>
                    <a:pt x="1362673" y="2739599"/>
                  </a:lnTo>
                  <a:lnTo>
                    <a:pt x="1410285" y="2735013"/>
                  </a:lnTo>
                  <a:lnTo>
                    <a:pt x="1454029" y="2727453"/>
                  </a:lnTo>
                  <a:lnTo>
                    <a:pt x="1496253" y="2716174"/>
                  </a:lnTo>
                  <a:lnTo>
                    <a:pt x="1540754" y="2696172"/>
                  </a:lnTo>
                  <a:lnTo>
                    <a:pt x="1581441" y="2670184"/>
                  </a:lnTo>
                  <a:lnTo>
                    <a:pt x="1617770" y="2638753"/>
                  </a:lnTo>
                  <a:lnTo>
                    <a:pt x="1649199" y="2602423"/>
                  </a:lnTo>
                  <a:lnTo>
                    <a:pt x="1675185" y="2561738"/>
                  </a:lnTo>
                  <a:lnTo>
                    <a:pt x="1695186" y="2517241"/>
                  </a:lnTo>
                  <a:lnTo>
                    <a:pt x="1706467" y="2475017"/>
                  </a:lnTo>
                  <a:lnTo>
                    <a:pt x="1714034" y="2431273"/>
                  </a:lnTo>
                  <a:lnTo>
                    <a:pt x="1718611" y="2383964"/>
                  </a:lnTo>
                  <a:lnTo>
                    <a:pt x="1720966" y="2330552"/>
                  </a:lnTo>
                  <a:lnTo>
                    <a:pt x="1721834" y="2268846"/>
                  </a:lnTo>
                  <a:lnTo>
                    <a:pt x="1721814" y="474103"/>
                  </a:lnTo>
                  <a:lnTo>
                    <a:pt x="1720966" y="413117"/>
                  </a:lnTo>
                  <a:lnTo>
                    <a:pt x="1718611" y="359289"/>
                  </a:lnTo>
                  <a:lnTo>
                    <a:pt x="1714010" y="311585"/>
                  </a:lnTo>
                  <a:lnTo>
                    <a:pt x="1706462" y="267918"/>
                  </a:lnTo>
                  <a:lnTo>
                    <a:pt x="1695186" y="225704"/>
                  </a:lnTo>
                  <a:lnTo>
                    <a:pt x="1675185" y="181207"/>
                  </a:lnTo>
                  <a:lnTo>
                    <a:pt x="1649199" y="140522"/>
                  </a:lnTo>
                  <a:lnTo>
                    <a:pt x="1617770" y="104193"/>
                  </a:lnTo>
                  <a:lnTo>
                    <a:pt x="1581441" y="72765"/>
                  </a:lnTo>
                  <a:lnTo>
                    <a:pt x="1540754" y="46780"/>
                  </a:lnTo>
                  <a:lnTo>
                    <a:pt x="1496253" y="26784"/>
                  </a:lnTo>
                  <a:lnTo>
                    <a:pt x="1454040" y="15500"/>
                  </a:lnTo>
                  <a:lnTo>
                    <a:pt x="1410375" y="7936"/>
                  </a:lnTo>
                  <a:lnTo>
                    <a:pt x="1362978" y="3348"/>
                  </a:lnTo>
                  <a:lnTo>
                    <a:pt x="1309568" y="992"/>
                  </a:lnTo>
                  <a:lnTo>
                    <a:pt x="1247865" y="124"/>
                  </a:lnTo>
                  <a:lnTo>
                    <a:pt x="1175591" y="0"/>
                  </a:lnTo>
                  <a:close/>
                </a:path>
              </a:pathLst>
            </a:custGeom>
            <a:solidFill>
              <a:srgbClr val="34A5DA"/>
            </a:solidFill>
          </p:spPr>
          <p:txBody>
            <a:bodyPr wrap="square" lIns="0" tIns="0" rIns="0" bIns="0" rtlCol="0"/>
            <a:lstStyle/>
            <a:p>
              <a:endParaRPr/>
            </a:p>
          </p:txBody>
        </p:sp>
        <p:sp>
          <p:nvSpPr>
            <p:cNvPr id="10" name="object 6">
              <a:extLst>
                <a:ext uri="{FF2B5EF4-FFF2-40B4-BE49-F238E27FC236}">
                  <a16:creationId xmlns:a16="http://schemas.microsoft.com/office/drawing/2014/main" id="{6E4615D4-3E91-604C-9146-E0B30EDB16A8}"/>
                </a:ext>
              </a:extLst>
            </p:cNvPr>
            <p:cNvSpPr txBox="1"/>
            <p:nvPr/>
          </p:nvSpPr>
          <p:spPr>
            <a:xfrm>
              <a:off x="107498" y="2522220"/>
              <a:ext cx="2146583" cy="1619928"/>
            </a:xfrm>
            <a:prstGeom prst="rect">
              <a:avLst/>
            </a:prstGeom>
          </p:spPr>
          <p:txBody>
            <a:bodyPr vert="horz" wrap="square" lIns="0" tIns="12700" rIns="0" bIns="0" rtlCol="0">
              <a:spAutoFit/>
            </a:bodyPr>
            <a:lstStyle/>
            <a:p>
              <a:pPr marL="431800" marR="424180" indent="-5715" algn="ctr">
                <a:lnSpc>
                  <a:spcPct val="111100"/>
                </a:lnSpc>
                <a:spcBef>
                  <a:spcPts val="100"/>
                </a:spcBef>
              </a:pPr>
              <a:r>
                <a:rPr sz="1400" spc="-10" dirty="0">
                  <a:solidFill>
                    <a:srgbClr val="FFFFFF"/>
                  </a:solidFill>
                  <a:latin typeface="Arial" panose="020B0604020202020204" pitchFamily="34" charset="0"/>
                  <a:cs typeface="Arial" panose="020B0604020202020204" pitchFamily="34" charset="0"/>
                </a:rPr>
                <a:t>SQL  </a:t>
              </a:r>
              <a:r>
                <a:rPr sz="1400" spc="-15" dirty="0">
                  <a:solidFill>
                    <a:srgbClr val="FFFFFF"/>
                  </a:solidFill>
                  <a:latin typeface="Arial" panose="020B0604020202020204" pitchFamily="34" charset="0"/>
                  <a:cs typeface="Arial" panose="020B0604020202020204" pitchFamily="34" charset="0"/>
                </a:rPr>
                <a:t>N</a:t>
              </a:r>
              <a:r>
                <a:rPr sz="1400" spc="-5" dirty="0">
                  <a:solidFill>
                    <a:srgbClr val="FFFFFF"/>
                  </a:solidFill>
                  <a:latin typeface="Arial" panose="020B0604020202020204" pitchFamily="34" charset="0"/>
                  <a:cs typeface="Arial" panose="020B0604020202020204" pitchFamily="34" charset="0"/>
                </a:rPr>
                <a:t>o</a:t>
              </a:r>
              <a:r>
                <a:rPr sz="1400" spc="-10" dirty="0">
                  <a:solidFill>
                    <a:srgbClr val="FFFFFF"/>
                  </a:solidFill>
                  <a:latin typeface="Arial" panose="020B0604020202020204" pitchFamily="34" charset="0"/>
                  <a:cs typeface="Arial" panose="020B0604020202020204" pitchFamily="34" charset="0"/>
                </a:rPr>
                <a:t>S</a:t>
              </a:r>
              <a:r>
                <a:rPr sz="1400" spc="-5" dirty="0">
                  <a:solidFill>
                    <a:srgbClr val="FFFFFF"/>
                  </a:solidFill>
                  <a:latin typeface="Arial" panose="020B0604020202020204" pitchFamily="34" charset="0"/>
                  <a:cs typeface="Arial" panose="020B0604020202020204" pitchFamily="34" charset="0"/>
                </a:rPr>
                <a:t>Q</a:t>
              </a:r>
              <a:r>
                <a:rPr sz="1400" spc="-10" dirty="0">
                  <a:solidFill>
                    <a:srgbClr val="FFFFFF"/>
                  </a:solidFill>
                  <a:latin typeface="Arial" panose="020B0604020202020204" pitchFamily="34" charset="0"/>
                  <a:cs typeface="Arial" panose="020B0604020202020204" pitchFamily="34" charset="0"/>
                </a:rPr>
                <a:t>L</a:t>
              </a:r>
              <a:endParaRPr sz="1400" dirty="0">
                <a:latin typeface="Arial" panose="020B0604020202020204" pitchFamily="34" charset="0"/>
                <a:cs typeface="Arial" panose="020B0604020202020204" pitchFamily="34" charset="0"/>
              </a:endParaRPr>
            </a:p>
            <a:p>
              <a:pPr marL="431800" marR="441959" algn="ctr">
                <a:lnSpc>
                  <a:spcPct val="111100"/>
                </a:lnSpc>
              </a:pPr>
              <a:r>
                <a:rPr sz="1400" spc="-5" dirty="0">
                  <a:solidFill>
                    <a:srgbClr val="FFFFFF"/>
                  </a:solidFill>
                  <a:latin typeface="Arial" panose="020B0604020202020204" pitchFamily="34" charset="0"/>
                  <a:cs typeface="Arial" panose="020B0604020202020204" pitchFamily="34" charset="0"/>
                </a:rPr>
                <a:t>Q</a:t>
              </a:r>
              <a:r>
                <a:rPr sz="1400" spc="-10" dirty="0">
                  <a:solidFill>
                    <a:srgbClr val="FFFFFF"/>
                  </a:solidFill>
                  <a:latin typeface="Arial" panose="020B0604020202020204" pitchFamily="34" charset="0"/>
                  <a:cs typeface="Arial" panose="020B0604020202020204" pitchFamily="34" charset="0"/>
                </a:rPr>
                <a:t>u</a:t>
              </a:r>
              <a:r>
                <a:rPr sz="1400" spc="-15" dirty="0">
                  <a:solidFill>
                    <a:srgbClr val="FFFFFF"/>
                  </a:solidFill>
                  <a:latin typeface="Arial" panose="020B0604020202020204" pitchFamily="34" charset="0"/>
                  <a:cs typeface="Arial" panose="020B0604020202020204" pitchFamily="34" charset="0"/>
                </a:rPr>
                <a:t>eu</a:t>
              </a:r>
              <a:r>
                <a:rPr sz="1400" spc="-5" dirty="0">
                  <a:solidFill>
                    <a:srgbClr val="FFFFFF"/>
                  </a:solidFill>
                  <a:latin typeface="Arial" panose="020B0604020202020204" pitchFamily="34" charset="0"/>
                  <a:cs typeface="Arial" panose="020B0604020202020204" pitchFamily="34" charset="0"/>
                </a:rPr>
                <a:t>e  </a:t>
              </a:r>
              <a:r>
                <a:rPr sz="1400" spc="-10" dirty="0">
                  <a:solidFill>
                    <a:srgbClr val="FFFFFF"/>
                  </a:solidFill>
                  <a:latin typeface="Arial" panose="020B0604020202020204" pitchFamily="34" charset="0"/>
                  <a:cs typeface="Arial" panose="020B0604020202020204" pitchFamily="34" charset="0"/>
                </a:rPr>
                <a:t>Cache</a:t>
              </a:r>
              <a:endParaRPr sz="1400" dirty="0">
                <a:latin typeface="Arial" panose="020B0604020202020204" pitchFamily="34" charset="0"/>
                <a:cs typeface="Arial" panose="020B0604020202020204" pitchFamily="34" charset="0"/>
              </a:endParaRPr>
            </a:p>
            <a:p>
              <a:pPr algn="ctr">
                <a:lnSpc>
                  <a:spcPct val="100000"/>
                </a:lnSpc>
                <a:spcBef>
                  <a:spcPts val="240"/>
                </a:spcBef>
              </a:pPr>
              <a:r>
                <a:rPr sz="1400" spc="-10" dirty="0">
                  <a:solidFill>
                    <a:srgbClr val="FFFFFF"/>
                  </a:solidFill>
                  <a:latin typeface="Arial" panose="020B0604020202020204" pitchFamily="34" charset="0"/>
                  <a:cs typeface="Arial" panose="020B0604020202020204" pitchFamily="34" charset="0"/>
                </a:rPr>
                <a:t>Object</a:t>
              </a:r>
              <a:r>
                <a:rPr sz="1400" spc="-70" dirty="0">
                  <a:solidFill>
                    <a:srgbClr val="FFFFFF"/>
                  </a:solidFill>
                  <a:latin typeface="Arial" panose="020B0604020202020204" pitchFamily="34" charset="0"/>
                  <a:cs typeface="Arial" panose="020B0604020202020204" pitchFamily="34" charset="0"/>
                </a:rPr>
                <a:t> </a:t>
              </a:r>
              <a:r>
                <a:rPr sz="1400" spc="-25" dirty="0">
                  <a:solidFill>
                    <a:srgbClr val="FFFFFF"/>
                  </a:solidFill>
                  <a:latin typeface="Arial" panose="020B0604020202020204" pitchFamily="34" charset="0"/>
                  <a:cs typeface="Arial" panose="020B0604020202020204" pitchFamily="34" charset="0"/>
                </a:rPr>
                <a:t>Storage</a:t>
              </a:r>
              <a:endParaRPr sz="1400" dirty="0">
                <a:latin typeface="Arial" panose="020B0604020202020204" pitchFamily="34" charset="0"/>
                <a:cs typeface="Arial" panose="020B0604020202020204" pitchFamily="34" charset="0"/>
              </a:endParaRPr>
            </a:p>
          </p:txBody>
        </p:sp>
        <p:sp>
          <p:nvSpPr>
            <p:cNvPr id="11" name="object 7">
              <a:extLst>
                <a:ext uri="{FF2B5EF4-FFF2-40B4-BE49-F238E27FC236}">
                  <a16:creationId xmlns:a16="http://schemas.microsoft.com/office/drawing/2014/main" id="{6F398A19-3504-5945-AC43-C95AF7FEFB1C}"/>
                </a:ext>
              </a:extLst>
            </p:cNvPr>
            <p:cNvSpPr/>
            <p:nvPr/>
          </p:nvSpPr>
          <p:spPr>
            <a:xfrm>
              <a:off x="9395355" y="2057526"/>
              <a:ext cx="1722120" cy="2743200"/>
            </a:xfrm>
            <a:custGeom>
              <a:avLst/>
              <a:gdLst/>
              <a:ahLst/>
              <a:cxnLst/>
              <a:rect l="l" t="t" r="r" b="b"/>
              <a:pathLst>
                <a:path w="1722120" h="2743200">
                  <a:moveTo>
                    <a:pt x="1175591" y="0"/>
                  </a:moveTo>
                  <a:lnTo>
                    <a:pt x="548681" y="0"/>
                  </a:lnTo>
                  <a:lnTo>
                    <a:pt x="475378" y="124"/>
                  </a:lnTo>
                  <a:lnTo>
                    <a:pt x="412985" y="992"/>
                  </a:lnTo>
                  <a:lnTo>
                    <a:pt x="359155" y="3348"/>
                  </a:lnTo>
                  <a:lnTo>
                    <a:pt x="311542" y="7936"/>
                  </a:lnTo>
                  <a:lnTo>
                    <a:pt x="267800" y="15500"/>
                  </a:lnTo>
                  <a:lnTo>
                    <a:pt x="225580" y="26784"/>
                  </a:lnTo>
                  <a:lnTo>
                    <a:pt x="181079" y="46780"/>
                  </a:lnTo>
                  <a:lnTo>
                    <a:pt x="140392" y="72765"/>
                  </a:lnTo>
                  <a:lnTo>
                    <a:pt x="104063" y="104193"/>
                  </a:lnTo>
                  <a:lnTo>
                    <a:pt x="72634" y="140522"/>
                  </a:lnTo>
                  <a:lnTo>
                    <a:pt x="46648" y="181207"/>
                  </a:lnTo>
                  <a:lnTo>
                    <a:pt x="26647" y="225704"/>
                  </a:lnTo>
                  <a:lnTo>
                    <a:pt x="15366" y="267928"/>
                  </a:lnTo>
                  <a:lnTo>
                    <a:pt x="7799" y="311672"/>
                  </a:lnTo>
                  <a:lnTo>
                    <a:pt x="3222" y="358981"/>
                  </a:lnTo>
                  <a:lnTo>
                    <a:pt x="867" y="412393"/>
                  </a:lnTo>
                  <a:lnTo>
                    <a:pt x="0" y="474099"/>
                  </a:lnTo>
                  <a:lnTo>
                    <a:pt x="0" y="2267442"/>
                  </a:lnTo>
                  <a:lnTo>
                    <a:pt x="867" y="2329833"/>
                  </a:lnTo>
                  <a:lnTo>
                    <a:pt x="3222" y="2383661"/>
                  </a:lnTo>
                  <a:lnTo>
                    <a:pt x="7823" y="2431363"/>
                  </a:lnTo>
                  <a:lnTo>
                    <a:pt x="15371" y="2475028"/>
                  </a:lnTo>
                  <a:lnTo>
                    <a:pt x="26647" y="2517241"/>
                  </a:lnTo>
                  <a:lnTo>
                    <a:pt x="46648" y="2561738"/>
                  </a:lnTo>
                  <a:lnTo>
                    <a:pt x="72634" y="2602423"/>
                  </a:lnTo>
                  <a:lnTo>
                    <a:pt x="104063" y="2638753"/>
                  </a:lnTo>
                  <a:lnTo>
                    <a:pt x="140392" y="2670184"/>
                  </a:lnTo>
                  <a:lnTo>
                    <a:pt x="181079" y="2696172"/>
                  </a:lnTo>
                  <a:lnTo>
                    <a:pt x="225580" y="2716174"/>
                  </a:lnTo>
                  <a:lnTo>
                    <a:pt x="267788" y="2727453"/>
                  </a:lnTo>
                  <a:lnTo>
                    <a:pt x="311452" y="2735013"/>
                  </a:lnTo>
                  <a:lnTo>
                    <a:pt x="358851" y="2739599"/>
                  </a:lnTo>
                  <a:lnTo>
                    <a:pt x="412262" y="2741954"/>
                  </a:lnTo>
                  <a:lnTo>
                    <a:pt x="473967" y="2742822"/>
                  </a:lnTo>
                  <a:lnTo>
                    <a:pt x="546242" y="2742946"/>
                  </a:lnTo>
                  <a:lnTo>
                    <a:pt x="1173152" y="2742946"/>
                  </a:lnTo>
                  <a:lnTo>
                    <a:pt x="1246454" y="2742822"/>
                  </a:lnTo>
                  <a:lnTo>
                    <a:pt x="1308845" y="2741954"/>
                  </a:lnTo>
                  <a:lnTo>
                    <a:pt x="1362673" y="2739599"/>
                  </a:lnTo>
                  <a:lnTo>
                    <a:pt x="1410285" y="2735013"/>
                  </a:lnTo>
                  <a:lnTo>
                    <a:pt x="1454029" y="2727453"/>
                  </a:lnTo>
                  <a:lnTo>
                    <a:pt x="1496253" y="2716174"/>
                  </a:lnTo>
                  <a:lnTo>
                    <a:pt x="1540754" y="2696172"/>
                  </a:lnTo>
                  <a:lnTo>
                    <a:pt x="1581441" y="2670184"/>
                  </a:lnTo>
                  <a:lnTo>
                    <a:pt x="1617770" y="2638753"/>
                  </a:lnTo>
                  <a:lnTo>
                    <a:pt x="1649199" y="2602423"/>
                  </a:lnTo>
                  <a:lnTo>
                    <a:pt x="1675185" y="2561738"/>
                  </a:lnTo>
                  <a:lnTo>
                    <a:pt x="1695186" y="2517241"/>
                  </a:lnTo>
                  <a:lnTo>
                    <a:pt x="1706467" y="2475017"/>
                  </a:lnTo>
                  <a:lnTo>
                    <a:pt x="1714034" y="2431273"/>
                  </a:lnTo>
                  <a:lnTo>
                    <a:pt x="1718611" y="2383964"/>
                  </a:lnTo>
                  <a:lnTo>
                    <a:pt x="1720966" y="2330552"/>
                  </a:lnTo>
                  <a:lnTo>
                    <a:pt x="1721834" y="2268846"/>
                  </a:lnTo>
                  <a:lnTo>
                    <a:pt x="1721814" y="474099"/>
                  </a:lnTo>
                  <a:lnTo>
                    <a:pt x="1720966" y="413112"/>
                  </a:lnTo>
                  <a:lnTo>
                    <a:pt x="1718611" y="359284"/>
                  </a:lnTo>
                  <a:lnTo>
                    <a:pt x="1714010" y="311582"/>
                  </a:lnTo>
                  <a:lnTo>
                    <a:pt x="1706462" y="267917"/>
                  </a:lnTo>
                  <a:lnTo>
                    <a:pt x="1695186" y="225704"/>
                  </a:lnTo>
                  <a:lnTo>
                    <a:pt x="1675185" y="181207"/>
                  </a:lnTo>
                  <a:lnTo>
                    <a:pt x="1649199" y="140522"/>
                  </a:lnTo>
                  <a:lnTo>
                    <a:pt x="1617770" y="104193"/>
                  </a:lnTo>
                  <a:lnTo>
                    <a:pt x="1581441" y="72765"/>
                  </a:lnTo>
                  <a:lnTo>
                    <a:pt x="1540754" y="46780"/>
                  </a:lnTo>
                  <a:lnTo>
                    <a:pt x="1496253" y="26784"/>
                  </a:lnTo>
                  <a:lnTo>
                    <a:pt x="1454040" y="15500"/>
                  </a:lnTo>
                  <a:lnTo>
                    <a:pt x="1410375" y="7936"/>
                  </a:lnTo>
                  <a:lnTo>
                    <a:pt x="1362978" y="3348"/>
                  </a:lnTo>
                  <a:lnTo>
                    <a:pt x="1309568" y="992"/>
                  </a:lnTo>
                  <a:lnTo>
                    <a:pt x="1247865" y="124"/>
                  </a:lnTo>
                  <a:lnTo>
                    <a:pt x="1175591" y="0"/>
                  </a:lnTo>
                  <a:close/>
                </a:path>
              </a:pathLst>
            </a:custGeom>
            <a:solidFill>
              <a:srgbClr val="34A5DA"/>
            </a:solidFill>
          </p:spPr>
          <p:txBody>
            <a:bodyPr wrap="square" lIns="0" tIns="0" rIns="0" bIns="0" rtlCol="0"/>
            <a:lstStyle/>
            <a:p>
              <a:endParaRPr/>
            </a:p>
          </p:txBody>
        </p:sp>
        <p:sp>
          <p:nvSpPr>
            <p:cNvPr id="12" name="object 8">
              <a:extLst>
                <a:ext uri="{FF2B5EF4-FFF2-40B4-BE49-F238E27FC236}">
                  <a16:creationId xmlns:a16="http://schemas.microsoft.com/office/drawing/2014/main" id="{9E90AA3D-F3EC-7646-A6F7-F53F643518AE}"/>
                </a:ext>
              </a:extLst>
            </p:cNvPr>
            <p:cNvSpPr txBox="1"/>
            <p:nvPr/>
          </p:nvSpPr>
          <p:spPr>
            <a:xfrm>
              <a:off x="9257345" y="2603057"/>
              <a:ext cx="2135297" cy="1619928"/>
            </a:xfrm>
            <a:prstGeom prst="rect">
              <a:avLst/>
            </a:prstGeom>
          </p:spPr>
          <p:txBody>
            <a:bodyPr vert="horz" wrap="square" lIns="0" tIns="12700" rIns="0" bIns="0" rtlCol="0">
              <a:spAutoFit/>
            </a:bodyPr>
            <a:lstStyle/>
            <a:p>
              <a:pPr marL="431800" marR="424180" indent="-5715" algn="ctr">
                <a:lnSpc>
                  <a:spcPct val="111100"/>
                </a:lnSpc>
                <a:spcBef>
                  <a:spcPts val="100"/>
                </a:spcBef>
              </a:pPr>
              <a:r>
                <a:rPr sz="1400" spc="-10" dirty="0">
                  <a:solidFill>
                    <a:srgbClr val="FFFFFF"/>
                  </a:solidFill>
                  <a:latin typeface="Arial" panose="020B0604020202020204" pitchFamily="34" charset="0"/>
                  <a:cs typeface="Arial" panose="020B0604020202020204" pitchFamily="34" charset="0"/>
                </a:rPr>
                <a:t>SQL  </a:t>
              </a:r>
              <a:r>
                <a:rPr sz="1400" spc="-15" dirty="0">
                  <a:solidFill>
                    <a:srgbClr val="FFFFFF"/>
                  </a:solidFill>
                  <a:latin typeface="Arial" panose="020B0604020202020204" pitchFamily="34" charset="0"/>
                  <a:cs typeface="Arial" panose="020B0604020202020204" pitchFamily="34" charset="0"/>
                </a:rPr>
                <a:t>N</a:t>
              </a:r>
              <a:r>
                <a:rPr sz="1400" spc="-5" dirty="0">
                  <a:solidFill>
                    <a:srgbClr val="FFFFFF"/>
                  </a:solidFill>
                  <a:latin typeface="Arial" panose="020B0604020202020204" pitchFamily="34" charset="0"/>
                  <a:cs typeface="Arial" panose="020B0604020202020204" pitchFamily="34" charset="0"/>
                </a:rPr>
                <a:t>o</a:t>
              </a:r>
              <a:r>
                <a:rPr sz="1400" spc="-10" dirty="0">
                  <a:solidFill>
                    <a:srgbClr val="FFFFFF"/>
                  </a:solidFill>
                  <a:latin typeface="Arial" panose="020B0604020202020204" pitchFamily="34" charset="0"/>
                  <a:cs typeface="Arial" panose="020B0604020202020204" pitchFamily="34" charset="0"/>
                </a:rPr>
                <a:t>S</a:t>
              </a:r>
              <a:r>
                <a:rPr sz="1400" spc="-5" dirty="0">
                  <a:solidFill>
                    <a:srgbClr val="FFFFFF"/>
                  </a:solidFill>
                  <a:latin typeface="Arial" panose="020B0604020202020204" pitchFamily="34" charset="0"/>
                  <a:cs typeface="Arial" panose="020B0604020202020204" pitchFamily="34" charset="0"/>
                </a:rPr>
                <a:t>Q</a:t>
              </a:r>
              <a:r>
                <a:rPr sz="1400" spc="-10" dirty="0">
                  <a:solidFill>
                    <a:srgbClr val="FFFFFF"/>
                  </a:solidFill>
                  <a:latin typeface="Arial" panose="020B0604020202020204" pitchFamily="34" charset="0"/>
                  <a:cs typeface="Arial" panose="020B0604020202020204" pitchFamily="34" charset="0"/>
                </a:rPr>
                <a:t>L</a:t>
              </a:r>
              <a:endParaRPr sz="1400" dirty="0">
                <a:latin typeface="Arial" panose="020B0604020202020204" pitchFamily="34" charset="0"/>
                <a:cs typeface="Arial" panose="020B0604020202020204" pitchFamily="34" charset="0"/>
              </a:endParaRPr>
            </a:p>
            <a:p>
              <a:pPr marL="431800" marR="441959" algn="ctr">
                <a:lnSpc>
                  <a:spcPct val="111100"/>
                </a:lnSpc>
              </a:pPr>
              <a:r>
                <a:rPr sz="1400" spc="-5" dirty="0">
                  <a:solidFill>
                    <a:srgbClr val="FFFFFF"/>
                  </a:solidFill>
                  <a:latin typeface="Arial" panose="020B0604020202020204" pitchFamily="34" charset="0"/>
                  <a:cs typeface="Arial" panose="020B0604020202020204" pitchFamily="34" charset="0"/>
                </a:rPr>
                <a:t>Q</a:t>
              </a:r>
              <a:r>
                <a:rPr sz="1400" spc="-10" dirty="0">
                  <a:solidFill>
                    <a:srgbClr val="FFFFFF"/>
                  </a:solidFill>
                  <a:latin typeface="Arial" panose="020B0604020202020204" pitchFamily="34" charset="0"/>
                  <a:cs typeface="Arial" panose="020B0604020202020204" pitchFamily="34" charset="0"/>
                </a:rPr>
                <a:t>u</a:t>
              </a:r>
              <a:r>
                <a:rPr sz="1400" spc="-15" dirty="0">
                  <a:solidFill>
                    <a:srgbClr val="FFFFFF"/>
                  </a:solidFill>
                  <a:latin typeface="Arial" panose="020B0604020202020204" pitchFamily="34" charset="0"/>
                  <a:cs typeface="Arial" panose="020B0604020202020204" pitchFamily="34" charset="0"/>
                </a:rPr>
                <a:t>eu</a:t>
              </a:r>
              <a:r>
                <a:rPr sz="1400" spc="-5" dirty="0">
                  <a:solidFill>
                    <a:srgbClr val="FFFFFF"/>
                  </a:solidFill>
                  <a:latin typeface="Arial" panose="020B0604020202020204" pitchFamily="34" charset="0"/>
                  <a:cs typeface="Arial" panose="020B0604020202020204" pitchFamily="34" charset="0"/>
                </a:rPr>
                <a:t>e  </a:t>
              </a:r>
              <a:r>
                <a:rPr sz="1400" spc="-10" dirty="0">
                  <a:solidFill>
                    <a:srgbClr val="FFFFFF"/>
                  </a:solidFill>
                  <a:latin typeface="Arial" panose="020B0604020202020204" pitchFamily="34" charset="0"/>
                  <a:cs typeface="Arial" panose="020B0604020202020204" pitchFamily="34" charset="0"/>
                </a:rPr>
                <a:t>Cache</a:t>
              </a:r>
              <a:endParaRPr sz="1400" dirty="0">
                <a:latin typeface="Arial" panose="020B0604020202020204" pitchFamily="34" charset="0"/>
                <a:cs typeface="Arial" panose="020B0604020202020204" pitchFamily="34" charset="0"/>
              </a:endParaRPr>
            </a:p>
            <a:p>
              <a:pPr algn="ctr">
                <a:lnSpc>
                  <a:spcPct val="100000"/>
                </a:lnSpc>
                <a:spcBef>
                  <a:spcPts val="240"/>
                </a:spcBef>
              </a:pPr>
              <a:r>
                <a:rPr sz="1400" spc="-10" dirty="0">
                  <a:solidFill>
                    <a:srgbClr val="FFFFFF"/>
                  </a:solidFill>
                  <a:latin typeface="Arial" panose="020B0604020202020204" pitchFamily="34" charset="0"/>
                  <a:cs typeface="Arial" panose="020B0604020202020204" pitchFamily="34" charset="0"/>
                </a:rPr>
                <a:t>Object</a:t>
              </a:r>
              <a:r>
                <a:rPr sz="1400" spc="-70" dirty="0">
                  <a:solidFill>
                    <a:srgbClr val="FFFFFF"/>
                  </a:solidFill>
                  <a:latin typeface="Arial" panose="020B0604020202020204" pitchFamily="34" charset="0"/>
                  <a:cs typeface="Arial" panose="020B0604020202020204" pitchFamily="34" charset="0"/>
                </a:rPr>
                <a:t> </a:t>
              </a:r>
              <a:r>
                <a:rPr sz="1400" spc="-25" dirty="0">
                  <a:solidFill>
                    <a:srgbClr val="FFFFFF"/>
                  </a:solidFill>
                  <a:latin typeface="Arial" panose="020B0604020202020204" pitchFamily="34" charset="0"/>
                  <a:cs typeface="Arial" panose="020B0604020202020204" pitchFamily="34" charset="0"/>
                </a:rPr>
                <a:t>Storage</a:t>
              </a:r>
              <a:endParaRPr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60684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088495" cy="6858000"/>
            <a:chOff x="0" y="0"/>
            <a:chExt cx="12088495" cy="6858000"/>
          </a:xfrm>
        </p:grpSpPr>
        <p:sp>
          <p:nvSpPr>
            <p:cNvPr id="3" name="object 3"/>
            <p:cNvSpPr/>
            <p:nvPr/>
          </p:nvSpPr>
          <p:spPr>
            <a:xfrm>
              <a:off x="0" y="0"/>
              <a:ext cx="11877977"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740900" y="6145834"/>
              <a:ext cx="2237740" cy="494030"/>
            </a:xfrm>
            <a:custGeom>
              <a:avLst/>
              <a:gdLst/>
              <a:ahLst/>
              <a:cxnLst/>
              <a:rect l="l" t="t" r="r" b="b"/>
              <a:pathLst>
                <a:path w="2237740" h="494029">
                  <a:moveTo>
                    <a:pt x="0" y="0"/>
                  </a:moveTo>
                  <a:lnTo>
                    <a:pt x="2237536" y="0"/>
                  </a:lnTo>
                  <a:lnTo>
                    <a:pt x="2237536" y="493436"/>
                  </a:lnTo>
                  <a:lnTo>
                    <a:pt x="0" y="493436"/>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1465826" y="6209683"/>
              <a:ext cx="622300" cy="622300"/>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5014686" y="1905000"/>
            <a:ext cx="6451140" cy="2192908"/>
          </a:xfrm>
          <a:prstGeom prst="rect">
            <a:avLst/>
          </a:prstGeom>
        </p:spPr>
        <p:txBody>
          <a:bodyPr vert="horz" wrap="square" lIns="0" tIns="139700" rIns="0" bIns="0" rtlCol="0">
            <a:spAutoFit/>
          </a:bodyPr>
          <a:lstStyle/>
          <a:p>
            <a:pPr marL="215900" indent="-203200">
              <a:lnSpc>
                <a:spcPct val="100000"/>
              </a:lnSpc>
              <a:spcBef>
                <a:spcPts val="1100"/>
              </a:spcBef>
              <a:buChar char="•"/>
              <a:tabLst>
                <a:tab pos="215900" algn="l"/>
              </a:tabLst>
            </a:pPr>
            <a:r>
              <a:rPr sz="2000" spc="-15" dirty="0">
                <a:latin typeface="Arial" panose="020B0604020202020204" pitchFamily="34" charset="0"/>
                <a:cs typeface="Arial" panose="020B0604020202020204" pitchFamily="34" charset="0"/>
              </a:rPr>
              <a:t>Data</a:t>
            </a:r>
            <a:r>
              <a:rPr sz="2000" spc="-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Processing</a:t>
            </a:r>
            <a:r>
              <a:rPr lang="en-US" sz="2000" spc="-25" dirty="0">
                <a:latin typeface="Arial" panose="020B0604020202020204" pitchFamily="34" charset="0"/>
                <a:cs typeface="Arial" panose="020B0604020202020204" pitchFamily="34" charset="0"/>
              </a:rPr>
              <a:t> &amp; Limitations of Batch Processing </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5" dirty="0">
                <a:latin typeface="Arial" panose="020B0604020202020204" pitchFamily="34" charset="0"/>
                <a:cs typeface="Arial" panose="020B0604020202020204" pitchFamily="34" charset="0"/>
              </a:rPr>
              <a:t>Stateful Stream</a:t>
            </a:r>
            <a:r>
              <a:rPr sz="2000" spc="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Processing</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5" dirty="0">
                <a:latin typeface="Arial" panose="020B0604020202020204" pitchFamily="34" charset="0"/>
                <a:cs typeface="Arial" panose="020B0604020202020204" pitchFamily="34" charset="0"/>
              </a:rPr>
              <a:t>Flink</a:t>
            </a:r>
            <a:r>
              <a:rPr sz="2000" spc="-10" dirty="0">
                <a:latin typeface="Arial" panose="020B0604020202020204" pitchFamily="34" charset="0"/>
                <a:cs typeface="Arial" panose="020B0604020202020204" pitchFamily="34" charset="0"/>
              </a:rPr>
              <a:t> Component</a:t>
            </a:r>
            <a:r>
              <a:rPr lang="en-US" sz="2000" spc="-10" dirty="0">
                <a:latin typeface="Arial" panose="020B0604020202020204" pitchFamily="34" charset="0"/>
                <a:cs typeface="Arial" panose="020B0604020202020204" pitchFamily="34" charset="0"/>
              </a:rPr>
              <a:t>s</a:t>
            </a:r>
          </a:p>
          <a:p>
            <a:pPr marL="215900" indent="-203200">
              <a:lnSpc>
                <a:spcPct val="100000"/>
              </a:lnSpc>
              <a:spcBef>
                <a:spcPts val="1000"/>
              </a:spcBef>
              <a:buChar char="•"/>
              <a:tabLst>
                <a:tab pos="215900" algn="l"/>
              </a:tabLst>
            </a:pPr>
            <a:r>
              <a:rPr lang="en-US" sz="2000" spc="-10" dirty="0">
                <a:latin typeface="Arial" panose="020B0604020202020204" pitchFamily="34" charset="0"/>
                <a:cs typeface="Arial" panose="020B0604020202020204" pitchFamily="34" charset="0"/>
              </a:rPr>
              <a:t>Flink vs Spark</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0" dirty="0">
                <a:latin typeface="Arial" panose="020B0604020202020204" pitchFamily="34" charset="0"/>
                <a:cs typeface="Arial" panose="020B0604020202020204" pitchFamily="34" charset="0"/>
              </a:rPr>
              <a:t>Exercises</a:t>
            </a:r>
            <a:endParaRPr sz="2000" dirty="0">
              <a:latin typeface="Arial" panose="020B0604020202020204" pitchFamily="34" charset="0"/>
              <a:cs typeface="Arial" panose="020B0604020202020204" pitchFamily="34" charset="0"/>
            </a:endParaRPr>
          </a:p>
        </p:txBody>
      </p:sp>
      <p:sp>
        <p:nvSpPr>
          <p:cNvPr id="7" name="object 7"/>
          <p:cNvSpPr txBox="1">
            <a:spLocks noGrp="1"/>
          </p:cNvSpPr>
          <p:nvPr>
            <p:ph type="title"/>
          </p:nvPr>
        </p:nvSpPr>
        <p:spPr>
          <a:xfrm>
            <a:off x="5014686" y="947713"/>
            <a:ext cx="2997200" cy="689932"/>
          </a:xfrm>
          <a:prstGeom prst="rect">
            <a:avLst/>
          </a:prstGeom>
        </p:spPr>
        <p:txBody>
          <a:bodyPr vert="horz" wrap="square" lIns="0" tIns="12700" rIns="0" bIns="0" rtlCol="0">
            <a:spAutoFit/>
          </a:bodyPr>
          <a:lstStyle/>
          <a:p>
            <a:pPr marL="12700">
              <a:lnSpc>
                <a:spcPct val="100000"/>
              </a:lnSpc>
              <a:spcBef>
                <a:spcPts val="100"/>
              </a:spcBef>
            </a:pPr>
            <a:r>
              <a:rPr lang="en-US" sz="4400" dirty="0">
                <a:latin typeface="Arial"/>
                <a:cs typeface="Arial"/>
              </a:rPr>
              <a:t>Outline</a:t>
            </a:r>
            <a:endParaRPr sz="4400" dirty="0">
              <a:latin typeface="Arial"/>
              <a:cs typeface="Arial"/>
            </a:endParaRPr>
          </a:p>
        </p:txBody>
      </p:sp>
      <p:pic>
        <p:nvPicPr>
          <p:cNvPr id="1028" name="Picture 4">
            <a:extLst>
              <a:ext uri="{FF2B5EF4-FFF2-40B4-BE49-F238E27FC236}">
                <a16:creationId xmlns:a16="http://schemas.microsoft.com/office/drawing/2014/main" id="{4AF80F65-3AA5-3346-9FD5-77B5BFA35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38894"/>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Stateful Stream Processing: Streaming Analytics</a:t>
            </a:r>
          </a:p>
          <a:p>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rPr>
              <a:t>Running batch queries introduces a latency</a:t>
            </a:r>
          </a:p>
          <a:p>
            <a:pPr marL="342900" indent="-342900">
              <a:buFont typeface="Arial"/>
              <a:buChar char="•"/>
            </a:pPr>
            <a:r>
              <a:rPr lang="en-US" dirty="0">
                <a:latin typeface="Arial" panose="020B0604020202020204" pitchFamily="34" charset="0"/>
                <a:cs typeface="Arial" panose="020B0604020202020204" pitchFamily="34" charset="0"/>
              </a:rPr>
              <a:t>Sometimes we need real-time processing:</a:t>
            </a:r>
          </a:p>
          <a:p>
            <a:pPr marL="800100" lvl="1" indent="-342900">
              <a:buFont typeface="Arial"/>
              <a:buChar char="•"/>
            </a:pPr>
            <a:r>
              <a:rPr lang="en-US" dirty="0">
                <a:latin typeface="Arial" panose="020B0604020202020204" pitchFamily="34" charset="0"/>
                <a:cs typeface="Arial" panose="020B0604020202020204" pitchFamily="34" charset="0"/>
              </a:rPr>
              <a:t>Think of mobile games, monitoring the quality of cellphone networks, fraud detection, or online shopping recommendations</a:t>
            </a:r>
          </a:p>
          <a:p>
            <a:pPr marL="800100" lvl="1" indent="-342900">
              <a:buFont typeface="Arial"/>
              <a:buChar char="•"/>
            </a:pPr>
            <a:endParaRPr lang="en-US" dirty="0">
              <a:latin typeface="Arial" panose="020B0604020202020204" pitchFamily="34" charset="0"/>
              <a:cs typeface="Arial" panose="020B0604020202020204" pitchFamily="34" charset="0"/>
            </a:endParaRPr>
          </a:p>
        </p:txBody>
      </p:sp>
      <p:sp>
        <p:nvSpPr>
          <p:cNvPr id="4" name="object 3">
            <a:extLst>
              <a:ext uri="{FF2B5EF4-FFF2-40B4-BE49-F238E27FC236}">
                <a16:creationId xmlns:a16="http://schemas.microsoft.com/office/drawing/2014/main" id="{6135C482-9523-BA40-80A8-7B336E7C82DF}"/>
              </a:ext>
            </a:extLst>
          </p:cNvPr>
          <p:cNvSpPr/>
          <p:nvPr/>
        </p:nvSpPr>
        <p:spPr>
          <a:xfrm>
            <a:off x="1600200" y="3677725"/>
            <a:ext cx="9483476" cy="27105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658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5705" y="3352800"/>
            <a:ext cx="6500495" cy="593725"/>
          </a:xfrm>
          <a:prstGeom prst="rect">
            <a:avLst/>
          </a:prstGeom>
        </p:spPr>
        <p:txBody>
          <a:bodyPr vert="horz" wrap="square" lIns="0" tIns="15875" rIns="0" bIns="0" rtlCol="0">
            <a:spAutoFit/>
          </a:bodyPr>
          <a:lstStyle/>
          <a:p>
            <a:pPr marL="12700">
              <a:lnSpc>
                <a:spcPct val="100000"/>
              </a:lnSpc>
              <a:spcBef>
                <a:spcPts val="125"/>
              </a:spcBef>
            </a:pPr>
            <a:r>
              <a:rPr lang="en-GB" sz="3700" spc="-55" dirty="0">
                <a:solidFill>
                  <a:srgbClr val="FFFFFF"/>
                </a:solidFill>
                <a:latin typeface="Arial"/>
                <a:cs typeface="Arial"/>
              </a:rPr>
              <a:t>Stream Processing Basics</a:t>
            </a:r>
            <a:endParaRPr sz="37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pic>
        <p:nvPicPr>
          <p:cNvPr id="7" name="Picture 6">
            <a:extLst>
              <a:ext uri="{FF2B5EF4-FFF2-40B4-BE49-F238E27FC236}">
                <a16:creationId xmlns:a16="http://schemas.microsoft.com/office/drawing/2014/main" id="{F9064F58-EED7-BF45-8E6E-02A778F30B18}"/>
              </a:ext>
            </a:extLst>
          </p:cNvPr>
          <p:cNvPicPr>
            <a:picLocks noChangeAspect="1"/>
          </p:cNvPicPr>
          <p:nvPr/>
        </p:nvPicPr>
        <p:blipFill>
          <a:blip r:embed="rId3"/>
          <a:stretch>
            <a:fillRect/>
          </a:stretch>
        </p:blipFill>
        <p:spPr>
          <a:xfrm>
            <a:off x="1104900" y="1981200"/>
            <a:ext cx="4762500" cy="3175000"/>
          </a:xfrm>
          <a:prstGeom prst="rect">
            <a:avLst/>
          </a:prstGeom>
        </p:spPr>
      </p:pic>
      <p:pic>
        <p:nvPicPr>
          <p:cNvPr id="8" name="Picture 7">
            <a:extLst>
              <a:ext uri="{FF2B5EF4-FFF2-40B4-BE49-F238E27FC236}">
                <a16:creationId xmlns:a16="http://schemas.microsoft.com/office/drawing/2014/main" id="{2045F85C-C19A-F844-8C46-F1A8C662E300}"/>
              </a:ext>
            </a:extLst>
          </p:cNvPr>
          <p:cNvPicPr>
            <a:picLocks noChangeAspect="1"/>
          </p:cNvPicPr>
          <p:nvPr/>
        </p:nvPicPr>
        <p:blipFill>
          <a:blip r:embed="rId4"/>
          <a:stretch>
            <a:fillRect/>
          </a:stretch>
        </p:blipFill>
        <p:spPr>
          <a:xfrm>
            <a:off x="6426965" y="1981200"/>
            <a:ext cx="4774435" cy="3175000"/>
          </a:xfrm>
          <a:prstGeom prst="rect">
            <a:avLst/>
          </a:prstGeom>
        </p:spPr>
      </p:pic>
    </p:spTree>
    <p:extLst>
      <p:ext uri="{BB962C8B-B14F-4D97-AF65-F5344CB8AC3E}">
        <p14:creationId xmlns:p14="http://schemas.microsoft.com/office/powerpoint/2010/main" val="324619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sz="2000" dirty="0">
                <a:latin typeface="Arial" panose="020B0604020202020204" pitchFamily="34" charset="0"/>
                <a:cs typeface="Arial" panose="020B0604020202020204" pitchFamily="34" charset="0"/>
              </a:rPr>
              <a:t>Finite vs Infinite data</a:t>
            </a:r>
          </a:p>
          <a:p>
            <a:pPr marL="342900" indent="-342900">
              <a:buFont typeface="Arial"/>
              <a:buChar char="•"/>
            </a:pPr>
            <a:endParaRPr lang="en-US" sz="2000" dirty="0">
              <a:latin typeface="Arial" panose="020B0604020202020204" pitchFamily="34" charset="0"/>
              <a:cs typeface="Arial" panose="020B0604020202020204" pitchFamily="34" charset="0"/>
            </a:endParaRPr>
          </a:p>
          <a:p>
            <a:pPr marL="342900" indent="-342900">
              <a:buFont typeface="Arial"/>
              <a:buChar char="•"/>
            </a:pPr>
            <a:r>
              <a:rPr lang="en-US" sz="2000" dirty="0">
                <a:latin typeface="Arial" panose="020B0604020202020204" pitchFamily="34" charset="0"/>
                <a:cs typeface="Arial" panose="020B0604020202020204" pitchFamily="34" charset="0"/>
              </a:rPr>
              <a:t>We want up to date results</a:t>
            </a:r>
          </a:p>
          <a:p>
            <a:pPr marL="342900" indent="-342900">
              <a:buFont typeface="Arial"/>
              <a:buChar char="•"/>
            </a:pPr>
            <a:endParaRPr lang="en-US" sz="2000" dirty="0">
              <a:latin typeface="Arial" panose="020B0604020202020204" pitchFamily="34" charset="0"/>
              <a:cs typeface="Arial" panose="020B0604020202020204" pitchFamily="34" charset="0"/>
            </a:endParaRPr>
          </a:p>
          <a:p>
            <a:pPr marL="342900" indent="-342900">
              <a:buFont typeface="Arial"/>
              <a:buChar char="•"/>
            </a:pPr>
            <a:r>
              <a:rPr lang="en-US" sz="2000" dirty="0">
                <a:latin typeface="Arial" panose="020B0604020202020204" pitchFamily="34" charset="0"/>
                <a:cs typeface="Arial" panose="020B0604020202020204" pitchFamily="34" charset="0"/>
              </a:rPr>
              <a:t>Don’t wait for the nightly batch job</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a:buChar char="•"/>
            </a:pP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EB80487-23AF-094A-B401-92F280AB46E6}"/>
              </a:ext>
            </a:extLst>
          </p:cNvPr>
          <p:cNvPicPr>
            <a:picLocks noChangeAspect="1"/>
          </p:cNvPicPr>
          <p:nvPr/>
        </p:nvPicPr>
        <p:blipFill>
          <a:blip r:embed="rId3"/>
          <a:stretch>
            <a:fillRect/>
          </a:stretch>
        </p:blipFill>
        <p:spPr>
          <a:xfrm>
            <a:off x="5791200" y="1870478"/>
            <a:ext cx="4762500" cy="3352800"/>
          </a:xfrm>
          <a:prstGeom prst="rect">
            <a:avLst/>
          </a:prstGeom>
        </p:spPr>
      </p:pic>
    </p:spTree>
    <p:extLst>
      <p:ext uri="{BB962C8B-B14F-4D97-AF65-F5344CB8AC3E}">
        <p14:creationId xmlns:p14="http://schemas.microsoft.com/office/powerpoint/2010/main" val="124332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sz="2000" dirty="0">
                <a:latin typeface="Arial" panose="020B0604020202020204" pitchFamily="34" charset="0"/>
                <a:cs typeface="Arial" panose="020B0604020202020204" pitchFamily="34" charset="0"/>
              </a:rPr>
              <a:t>Track user satisfaction in web shops</a:t>
            </a:r>
          </a:p>
          <a:p>
            <a:pPr marL="342900" indent="-342900">
              <a:buFont typeface="Arial"/>
              <a:buChar char="•"/>
            </a:pPr>
            <a:r>
              <a:rPr lang="en-US" sz="2000" dirty="0">
                <a:latin typeface="Arial" panose="020B0604020202020204" pitchFamily="34" charset="0"/>
                <a:cs typeface="Arial" panose="020B0604020202020204" pitchFamily="34" charset="0"/>
              </a:rPr>
              <a:t>Fraud detection</a:t>
            </a:r>
          </a:p>
          <a:p>
            <a:pPr marL="342900" indent="-342900">
              <a:buFont typeface="Arial"/>
              <a:buChar char="•"/>
            </a:pPr>
            <a:r>
              <a:rPr lang="en-US" sz="2000" dirty="0">
                <a:latin typeface="Arial" panose="020B0604020202020204" pitchFamily="34" charset="0"/>
                <a:cs typeface="Arial" panose="020B0604020202020204" pitchFamily="34" charset="0"/>
              </a:rPr>
              <a:t>Game stats</a:t>
            </a:r>
          </a:p>
          <a:p>
            <a:pPr marL="342900" indent="-342900">
              <a:buFont typeface="Arial"/>
              <a:buChar char="•"/>
            </a:pPr>
            <a:r>
              <a:rPr lang="en-US" sz="2000" dirty="0">
                <a:latin typeface="Arial" panose="020B0604020202020204" pitchFamily="34" charset="0"/>
                <a:cs typeface="Arial" panose="020B0604020202020204" pitchFamily="34" charset="0"/>
              </a:rPr>
              <a:t>Mobile carriers</a:t>
            </a:r>
          </a:p>
          <a:p>
            <a:pPr marL="342900" indent="-342900">
              <a:buFont typeface="Arial"/>
              <a:buChar char="•"/>
            </a:pPr>
            <a:r>
              <a:rPr lang="en-US" sz="2000" dirty="0">
                <a:latin typeface="Arial" panose="020B0604020202020204" pitchFamily="34" charset="0"/>
                <a:cs typeface="Arial" panose="020B0604020202020204" pitchFamily="34" charset="0"/>
              </a:rPr>
              <a:t>IOT</a:t>
            </a:r>
          </a:p>
          <a:p>
            <a:pPr marL="342900" indent="-342900">
              <a:buFont typeface="Arial"/>
              <a:buChar char="•"/>
            </a:pPr>
            <a:endParaRPr lang="en-US" sz="2000" dirty="0">
              <a:latin typeface="Arial" panose="020B0604020202020204" pitchFamily="34" charset="0"/>
              <a:cs typeface="Arial" panose="020B0604020202020204" pitchFamily="34" charset="0"/>
            </a:endParaRPr>
          </a:p>
          <a:p>
            <a:pPr marL="342900" indent="-342900">
              <a:buFont typeface="Arial"/>
              <a:buChar char="•"/>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What do they have in common? </a:t>
            </a:r>
            <a:r>
              <a:rPr lang="en-US" sz="2000" dirty="0">
                <a:solidFill>
                  <a:srgbClr val="C00000"/>
                </a:solidFill>
                <a:latin typeface="Arial" panose="020B0604020202020204" pitchFamily="34" charset="0"/>
                <a:cs typeface="Arial" panose="020B0604020202020204" pitchFamily="34" charset="0"/>
              </a:rPr>
              <a:t>Counting</a:t>
            </a:r>
            <a:r>
              <a:rPr lang="en-US" sz="2000" dirty="0">
                <a:latin typeface="Arial" panose="020B0604020202020204" pitchFamily="34" charset="0"/>
                <a:cs typeface="Arial" panose="020B0604020202020204" pitchFamily="34" charset="0"/>
              </a:rPr>
              <a:t> things over </a:t>
            </a:r>
            <a:r>
              <a:rPr lang="en-US" sz="2000" dirty="0">
                <a:solidFill>
                  <a:srgbClr val="C00000"/>
                </a:solidFill>
                <a:latin typeface="Arial" panose="020B0604020202020204" pitchFamily="34" charset="0"/>
                <a:cs typeface="Arial" panose="020B0604020202020204" pitchFamily="34" charset="0"/>
              </a:rPr>
              <a:t>period of time.</a:t>
            </a:r>
          </a:p>
        </p:txBody>
      </p:sp>
    </p:spTree>
    <p:extLst>
      <p:ext uri="{BB962C8B-B14F-4D97-AF65-F5344CB8AC3E}">
        <p14:creationId xmlns:p14="http://schemas.microsoft.com/office/powerpoint/2010/main" val="2922995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Data Stream: potentially unbounded sequence of events.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Events: monitoring data, sensor measurements, credit card transactions, weather station observations, online user interactions, web searches, etc.</a:t>
            </a:r>
          </a:p>
          <a:p>
            <a:pPr marL="342900" indent="-342900">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65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Parallel stream processing</a:t>
            </a:r>
          </a:p>
        </p:txBody>
      </p:sp>
      <p:pic>
        <p:nvPicPr>
          <p:cNvPr id="4" name="Picture 3">
            <a:extLst>
              <a:ext uri="{FF2B5EF4-FFF2-40B4-BE49-F238E27FC236}">
                <a16:creationId xmlns:a16="http://schemas.microsoft.com/office/drawing/2014/main" id="{9A932020-F926-7941-8C90-CA48A62F5A58}"/>
              </a:ext>
            </a:extLst>
          </p:cNvPr>
          <p:cNvPicPr>
            <a:picLocks noChangeAspect="1"/>
          </p:cNvPicPr>
          <p:nvPr/>
        </p:nvPicPr>
        <p:blipFill>
          <a:blip r:embed="rId3"/>
          <a:stretch>
            <a:fillRect/>
          </a:stretch>
        </p:blipFill>
        <p:spPr>
          <a:xfrm>
            <a:off x="2438400" y="2362200"/>
            <a:ext cx="7315200" cy="1271272"/>
          </a:xfrm>
          <a:prstGeom prst="rect">
            <a:avLst/>
          </a:prstGeom>
        </p:spPr>
      </p:pic>
      <p:pic>
        <p:nvPicPr>
          <p:cNvPr id="6" name="Picture 5">
            <a:extLst>
              <a:ext uri="{FF2B5EF4-FFF2-40B4-BE49-F238E27FC236}">
                <a16:creationId xmlns:a16="http://schemas.microsoft.com/office/drawing/2014/main" id="{667A0599-E7F4-274A-A45B-13811A5E0791}"/>
              </a:ext>
            </a:extLst>
          </p:cNvPr>
          <p:cNvPicPr>
            <a:picLocks noChangeAspect="1"/>
          </p:cNvPicPr>
          <p:nvPr/>
        </p:nvPicPr>
        <p:blipFill>
          <a:blip r:embed="rId4"/>
          <a:stretch>
            <a:fillRect/>
          </a:stretch>
        </p:blipFill>
        <p:spPr>
          <a:xfrm>
            <a:off x="7620000" y="3860372"/>
            <a:ext cx="3657600" cy="2574950"/>
          </a:xfrm>
          <a:prstGeom prst="rect">
            <a:avLst/>
          </a:prstGeom>
        </p:spPr>
      </p:pic>
    </p:spTree>
    <p:extLst>
      <p:ext uri="{BB962C8B-B14F-4D97-AF65-F5344CB8AC3E}">
        <p14:creationId xmlns:p14="http://schemas.microsoft.com/office/powerpoint/2010/main" val="2789630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dirty="0">
                <a:latin typeface="Arial" panose="020B0604020202020204" pitchFamily="34" charset="0"/>
                <a:cs typeface="Arial" panose="020B0604020202020204" pitchFamily="34" charset="0"/>
              </a:rPr>
              <a:t>Parallel stream processing</a:t>
            </a:r>
          </a:p>
        </p:txBody>
      </p:sp>
      <p:pic>
        <p:nvPicPr>
          <p:cNvPr id="6" name="Picture 5">
            <a:extLst>
              <a:ext uri="{FF2B5EF4-FFF2-40B4-BE49-F238E27FC236}">
                <a16:creationId xmlns:a16="http://schemas.microsoft.com/office/drawing/2014/main" id="{39D52D4E-CA37-4740-94CB-BCD8BA841A57}"/>
              </a:ext>
            </a:extLst>
          </p:cNvPr>
          <p:cNvPicPr>
            <a:picLocks noChangeAspect="1"/>
          </p:cNvPicPr>
          <p:nvPr/>
        </p:nvPicPr>
        <p:blipFill>
          <a:blip r:embed="rId3"/>
          <a:stretch>
            <a:fillRect/>
          </a:stretch>
        </p:blipFill>
        <p:spPr>
          <a:xfrm>
            <a:off x="2438400" y="2743200"/>
            <a:ext cx="7315200" cy="2747240"/>
          </a:xfrm>
          <a:prstGeom prst="rect">
            <a:avLst/>
          </a:prstGeom>
        </p:spPr>
      </p:pic>
    </p:spTree>
    <p:extLst>
      <p:ext uri="{BB962C8B-B14F-4D97-AF65-F5344CB8AC3E}">
        <p14:creationId xmlns:p14="http://schemas.microsoft.com/office/powerpoint/2010/main" val="329632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828800"/>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Metrics</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total execution time of a job</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Stream: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how long it takes for an event to be processed - </a:t>
            </a:r>
            <a:r>
              <a:rPr lang="en-US" dirty="0">
                <a:solidFill>
                  <a:srgbClr val="C00000"/>
                </a:solidFill>
                <a:latin typeface="Arial" panose="020B0604020202020204" pitchFamily="34" charset="0"/>
                <a:cs typeface="Arial" panose="020B0604020202020204" pitchFamily="34" charset="0"/>
              </a:rPr>
              <a:t>Latency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processing capacity – </a:t>
            </a:r>
            <a:r>
              <a:rPr lang="en-US" dirty="0">
                <a:solidFill>
                  <a:srgbClr val="C00000"/>
                </a:solidFill>
                <a:latin typeface="Arial" panose="020B0604020202020204" pitchFamily="34" charset="0"/>
                <a:cs typeface="Arial" panose="020B0604020202020204" pitchFamily="34" charset="0"/>
              </a:rPr>
              <a:t>Throughput</a:t>
            </a:r>
            <a:r>
              <a:rPr lang="en-US" dirty="0">
                <a:latin typeface="Arial" panose="020B0604020202020204" pitchFamily="34" charset="0"/>
                <a:cs typeface="Arial" panose="020B0604020202020204" pitchFamily="34" charset="0"/>
              </a:rPr>
              <a:t> (operations per time unit)</a:t>
            </a:r>
          </a:p>
        </p:txBody>
      </p:sp>
    </p:spTree>
    <p:extLst>
      <p:ext uri="{BB962C8B-B14F-4D97-AF65-F5344CB8AC3E}">
        <p14:creationId xmlns:p14="http://schemas.microsoft.com/office/powerpoint/2010/main" val="51837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Metrics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Latency vs Throughput</a:t>
            </a:r>
          </a:p>
          <a:p>
            <a:pPr marL="800100" lvl="1" indent="-342900">
              <a:buFont typeface="Arial"/>
              <a:buChar char="•"/>
            </a:pPr>
            <a:r>
              <a:rPr lang="en-US" dirty="0">
                <a:latin typeface="Arial" panose="020B0604020202020204" pitchFamily="34" charset="0"/>
                <a:cs typeface="Arial" panose="020B0604020202020204" pitchFamily="34" charset="0"/>
              </a:rPr>
              <a:t>Events take a long time to travel through the data processing pipeline → low throughput </a:t>
            </a:r>
          </a:p>
          <a:p>
            <a:pPr marL="800100" lvl="1" indent="-342900">
              <a:buFont typeface="Arial"/>
              <a:buChar char="•"/>
            </a:pPr>
            <a:r>
              <a:rPr lang="en-US" dirty="0">
                <a:latin typeface="Arial" panose="020B0604020202020204" pitchFamily="34" charset="0"/>
                <a:cs typeface="Arial" panose="020B0604020202020204" pitchFamily="34" charset="0"/>
              </a:rPr>
              <a:t>Small system’s capacity results in buffered events → high latency</a:t>
            </a:r>
          </a:p>
          <a:p>
            <a:pPr marL="800100" lvl="1"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No load vs a lot of load?</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A lot of time to process an event?</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solidFill>
                  <a:srgbClr val="C00000"/>
                </a:solidFill>
                <a:latin typeface="Arial" panose="020B0604020202020204" pitchFamily="34" charset="0"/>
                <a:cs typeface="Arial" panose="020B0604020202020204" pitchFamily="34" charset="0"/>
              </a:rPr>
              <a:t>Lowering latency increases throughput</a:t>
            </a:r>
          </a:p>
        </p:txBody>
      </p:sp>
    </p:spTree>
    <p:extLst>
      <p:ext uri="{BB962C8B-B14F-4D97-AF65-F5344CB8AC3E}">
        <p14:creationId xmlns:p14="http://schemas.microsoft.com/office/powerpoint/2010/main" val="143801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3260344"/>
            <a:ext cx="5389245" cy="700405"/>
          </a:xfrm>
          <a:prstGeom prst="rect">
            <a:avLst/>
          </a:prstGeom>
        </p:spPr>
        <p:txBody>
          <a:bodyPr vert="horz" wrap="square" lIns="0" tIns="15875" rIns="0" bIns="0" rtlCol="0">
            <a:spAutoFit/>
          </a:bodyPr>
          <a:lstStyle/>
          <a:p>
            <a:pPr marL="12700">
              <a:lnSpc>
                <a:spcPct val="100000"/>
              </a:lnSpc>
              <a:spcBef>
                <a:spcPts val="125"/>
              </a:spcBef>
            </a:pPr>
            <a:r>
              <a:rPr sz="4400" spc="-150" dirty="0">
                <a:solidFill>
                  <a:srgbClr val="FFFFFF"/>
                </a:solidFill>
                <a:latin typeface="Arial"/>
                <a:cs typeface="Arial"/>
              </a:rPr>
              <a:t>DATA</a:t>
            </a:r>
            <a:r>
              <a:rPr sz="4400" spc="-215" dirty="0">
                <a:solidFill>
                  <a:srgbClr val="FFFFFF"/>
                </a:solidFill>
                <a:latin typeface="Arial"/>
                <a:cs typeface="Arial"/>
              </a:rPr>
              <a:t> </a:t>
            </a:r>
            <a:r>
              <a:rPr sz="4400" spc="15" dirty="0">
                <a:solidFill>
                  <a:srgbClr val="FFFFFF"/>
                </a:solidFill>
                <a:latin typeface="Arial"/>
                <a:cs typeface="Arial"/>
              </a:rPr>
              <a:t>PROCESSING</a:t>
            </a:r>
            <a:endParaRPr sz="4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Operations on Data Streams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Transformation operations: transform one event at a time based on a certain logic</a:t>
            </a:r>
          </a:p>
          <a:p>
            <a:pPr marL="342900" indent="-342900">
              <a:buFont typeface="Arial"/>
              <a:buChar char="•"/>
            </a:pPr>
            <a:endParaRPr lang="en-US" dirty="0">
              <a:solidFill>
                <a:srgbClr val="C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7221B3C-FF6D-6540-94CF-EACBCCEA21CD}"/>
              </a:ext>
            </a:extLst>
          </p:cNvPr>
          <p:cNvPicPr>
            <a:picLocks noChangeAspect="1"/>
          </p:cNvPicPr>
          <p:nvPr/>
        </p:nvPicPr>
        <p:blipFill>
          <a:blip r:embed="rId3"/>
          <a:stretch>
            <a:fillRect/>
          </a:stretch>
        </p:blipFill>
        <p:spPr>
          <a:xfrm>
            <a:off x="2572474" y="3227589"/>
            <a:ext cx="6591300" cy="1206500"/>
          </a:xfrm>
          <a:prstGeom prst="rect">
            <a:avLst/>
          </a:prstGeom>
        </p:spPr>
      </p:pic>
    </p:spTree>
    <p:extLst>
      <p:ext uri="{BB962C8B-B14F-4D97-AF65-F5344CB8AC3E}">
        <p14:creationId xmlns:p14="http://schemas.microsoft.com/office/powerpoint/2010/main" val="692121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Operations on Data Streams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Rolling aggregations: min, max, sum</a:t>
            </a:r>
          </a:p>
          <a:p>
            <a:pPr marL="342900" indent="-342900">
              <a:buFont typeface="Arial"/>
              <a:buChar char="•"/>
            </a:pPr>
            <a:endParaRPr lang="en-US" dirty="0">
              <a:solidFill>
                <a:srgbClr val="C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6071B15-D924-A44E-8559-B6DAFC3A7AB0}"/>
              </a:ext>
            </a:extLst>
          </p:cNvPr>
          <p:cNvPicPr>
            <a:picLocks noChangeAspect="1"/>
          </p:cNvPicPr>
          <p:nvPr/>
        </p:nvPicPr>
        <p:blipFill>
          <a:blip r:embed="rId3"/>
          <a:stretch>
            <a:fillRect/>
          </a:stretch>
        </p:blipFill>
        <p:spPr>
          <a:xfrm>
            <a:off x="3479800" y="3022600"/>
            <a:ext cx="4521200" cy="2844800"/>
          </a:xfrm>
          <a:prstGeom prst="rect">
            <a:avLst/>
          </a:prstGeom>
        </p:spPr>
      </p:pic>
    </p:spTree>
    <p:extLst>
      <p:ext uri="{BB962C8B-B14F-4D97-AF65-F5344CB8AC3E}">
        <p14:creationId xmlns:p14="http://schemas.microsoft.com/office/powerpoint/2010/main" val="2410947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Operations on Data Streams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Window operations</a:t>
            </a:r>
          </a:p>
          <a:p>
            <a:pPr marL="800100" lvl="1" indent="-342900">
              <a:buFont typeface="Arial"/>
              <a:buChar char="•"/>
            </a:pPr>
            <a:r>
              <a:rPr lang="en-US" dirty="0">
                <a:solidFill>
                  <a:schemeClr val="tx1"/>
                </a:solidFill>
                <a:latin typeface="Arial" panose="020B0604020202020204" pitchFamily="34" charset="0"/>
                <a:cs typeface="Arial" panose="020B0604020202020204" pitchFamily="34" charset="0"/>
              </a:rPr>
              <a:t>Rolling aggregations encode the history of the whole stream</a:t>
            </a:r>
          </a:p>
          <a:p>
            <a:pPr marL="800100" lvl="1" indent="-342900">
              <a:buFont typeface="Arial"/>
              <a:buChar char="•"/>
            </a:pPr>
            <a:r>
              <a:rPr lang="en-US" dirty="0">
                <a:solidFill>
                  <a:schemeClr val="tx1"/>
                </a:solidFill>
                <a:latin typeface="Arial" panose="020B0604020202020204" pitchFamily="34" charset="0"/>
                <a:cs typeface="Arial" panose="020B0604020202020204" pitchFamily="34" charset="0"/>
              </a:rPr>
              <a:t>Sometimes we only care about most recent data (for example traffic)</a:t>
            </a:r>
          </a:p>
        </p:txBody>
      </p:sp>
    </p:spTree>
    <p:extLst>
      <p:ext uri="{BB962C8B-B14F-4D97-AF65-F5344CB8AC3E}">
        <p14:creationId xmlns:p14="http://schemas.microsoft.com/office/powerpoint/2010/main" val="2698811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6" name="Rectangle 5">
            <a:extLst>
              <a:ext uri="{FF2B5EF4-FFF2-40B4-BE49-F238E27FC236}">
                <a16:creationId xmlns:a16="http://schemas.microsoft.com/office/drawing/2014/main" id="{2557BC11-4575-0D4C-A3D7-DED111045735}"/>
              </a:ext>
            </a:extLst>
          </p:cNvPr>
          <p:cNvSpPr/>
          <p:nvPr/>
        </p:nvSpPr>
        <p:spPr>
          <a:xfrm>
            <a:off x="4458372" y="5955268"/>
            <a:ext cx="3164071"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Time-based tumbling window</a:t>
            </a:r>
            <a:endParaRPr lang="en-N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DA4E5B-9F6E-D447-9E31-B973621FF81C}"/>
              </a:ext>
            </a:extLst>
          </p:cNvPr>
          <p:cNvPicPr>
            <a:picLocks noChangeAspect="1"/>
          </p:cNvPicPr>
          <p:nvPr/>
        </p:nvPicPr>
        <p:blipFill>
          <a:blip r:embed="rId3"/>
          <a:stretch>
            <a:fillRect/>
          </a:stretch>
        </p:blipFill>
        <p:spPr>
          <a:xfrm>
            <a:off x="2057400" y="4051300"/>
            <a:ext cx="8001000" cy="1816100"/>
          </a:xfrm>
          <a:prstGeom prst="rect">
            <a:avLst/>
          </a:prstGeom>
        </p:spPr>
      </p:pic>
      <p:pic>
        <p:nvPicPr>
          <p:cNvPr id="7" name="Picture 6">
            <a:extLst>
              <a:ext uri="{FF2B5EF4-FFF2-40B4-BE49-F238E27FC236}">
                <a16:creationId xmlns:a16="http://schemas.microsoft.com/office/drawing/2014/main" id="{F6070B64-FD20-4840-90DA-2FF6F2E8236A}"/>
              </a:ext>
            </a:extLst>
          </p:cNvPr>
          <p:cNvPicPr>
            <a:picLocks noChangeAspect="1"/>
          </p:cNvPicPr>
          <p:nvPr/>
        </p:nvPicPr>
        <p:blipFill>
          <a:blip r:embed="rId4"/>
          <a:stretch>
            <a:fillRect/>
          </a:stretch>
        </p:blipFill>
        <p:spPr>
          <a:xfrm>
            <a:off x="2260600" y="1600200"/>
            <a:ext cx="7797800" cy="1562100"/>
          </a:xfrm>
          <a:prstGeom prst="rect">
            <a:avLst/>
          </a:prstGeom>
        </p:spPr>
      </p:pic>
      <p:sp>
        <p:nvSpPr>
          <p:cNvPr id="8" name="Rectangle 7">
            <a:extLst>
              <a:ext uri="{FF2B5EF4-FFF2-40B4-BE49-F238E27FC236}">
                <a16:creationId xmlns:a16="http://schemas.microsoft.com/office/drawing/2014/main" id="{FDC659DC-C66C-C642-A54C-D2F47F47D3D1}"/>
              </a:ext>
            </a:extLst>
          </p:cNvPr>
          <p:cNvSpPr/>
          <p:nvPr/>
        </p:nvSpPr>
        <p:spPr>
          <a:xfrm>
            <a:off x="4344744" y="3298618"/>
            <a:ext cx="3275256"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Count-based tumbling window</a:t>
            </a:r>
            <a:endParaRPr lang="en-N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893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Time semantics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Example: mobile game – if you pop 500 bubbles within a minute you level-up</a:t>
            </a:r>
            <a:endParaRPr lang="en-US"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841B352-A4E8-C54E-955A-68DDA2DD88B8}"/>
              </a:ext>
            </a:extLst>
          </p:cNvPr>
          <p:cNvPicPr>
            <a:picLocks noChangeAspect="1"/>
          </p:cNvPicPr>
          <p:nvPr/>
        </p:nvPicPr>
        <p:blipFill>
          <a:blip r:embed="rId3"/>
          <a:stretch>
            <a:fillRect/>
          </a:stretch>
        </p:blipFill>
        <p:spPr>
          <a:xfrm>
            <a:off x="3048000" y="2916409"/>
            <a:ext cx="5880100" cy="3492500"/>
          </a:xfrm>
          <a:prstGeom prst="rect">
            <a:avLst/>
          </a:prstGeom>
        </p:spPr>
      </p:pic>
    </p:spTree>
    <p:extLst>
      <p:ext uri="{BB962C8B-B14F-4D97-AF65-F5344CB8AC3E}">
        <p14:creationId xmlns:p14="http://schemas.microsoft.com/office/powerpoint/2010/main" val="527008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Time semantics: Processing time</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Will not take into account the disconnected time (only cares about the local clock)</a:t>
            </a:r>
            <a:endParaRPr lang="en-US"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02A2659-21C6-8E42-8AF3-D1C13F539C82}"/>
              </a:ext>
            </a:extLst>
          </p:cNvPr>
          <p:cNvPicPr>
            <a:picLocks noChangeAspect="1"/>
          </p:cNvPicPr>
          <p:nvPr/>
        </p:nvPicPr>
        <p:blipFill>
          <a:blip r:embed="rId3"/>
          <a:stretch>
            <a:fillRect/>
          </a:stretch>
        </p:blipFill>
        <p:spPr>
          <a:xfrm>
            <a:off x="3536226" y="3276600"/>
            <a:ext cx="5226774" cy="3296367"/>
          </a:xfrm>
          <a:prstGeom prst="rect">
            <a:avLst/>
          </a:prstGeom>
        </p:spPr>
      </p:pic>
    </p:spTree>
    <p:extLst>
      <p:ext uri="{BB962C8B-B14F-4D97-AF65-F5344CB8AC3E}">
        <p14:creationId xmlns:p14="http://schemas.microsoft.com/office/powerpoint/2010/main" val="3047663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Time semantics: Event time</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Time when an event in the stream actually happened. Event time is based on a timestamp that is attached to the events of the stream.</a:t>
            </a:r>
            <a:endParaRPr lang="en-US"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DE54698-BA8D-8C48-827A-24F53540669B}"/>
              </a:ext>
            </a:extLst>
          </p:cNvPr>
          <p:cNvPicPr>
            <a:picLocks noChangeAspect="1"/>
          </p:cNvPicPr>
          <p:nvPr/>
        </p:nvPicPr>
        <p:blipFill>
          <a:blip r:embed="rId3"/>
          <a:stretch>
            <a:fillRect/>
          </a:stretch>
        </p:blipFill>
        <p:spPr>
          <a:xfrm>
            <a:off x="3688626" y="3276747"/>
            <a:ext cx="5074374" cy="3200253"/>
          </a:xfrm>
          <a:prstGeom prst="rect">
            <a:avLst/>
          </a:prstGeom>
        </p:spPr>
      </p:pic>
    </p:spTree>
    <p:extLst>
      <p:ext uri="{BB962C8B-B14F-4D97-AF65-F5344CB8AC3E}">
        <p14:creationId xmlns:p14="http://schemas.microsoft.com/office/powerpoint/2010/main" val="2290854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Stream Processing Basics</a:t>
            </a:r>
            <a:endParaRPr sz="3900" dirty="0">
              <a:latin typeface="Arial"/>
              <a:cs typeface="Arial"/>
            </a:endParaRPr>
          </a:p>
        </p:txBody>
      </p:sp>
      <p:sp>
        <p:nvSpPr>
          <p:cNvPr id="4" name="Text Placeholder 1">
            <a:extLst>
              <a:ext uri="{FF2B5EF4-FFF2-40B4-BE49-F238E27FC236}">
                <a16:creationId xmlns:a16="http://schemas.microsoft.com/office/drawing/2014/main" id="{86915CC3-A990-1041-B170-16426DEB8CB2}"/>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Time semantics</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 long do we have to wait before we can be certain that we have received all events that happened before a certain point of time?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depends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Do we care more about latency or throughput?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kern="1200" dirty="0">
                <a:latin typeface="Arial" panose="020B0604020202020204" pitchFamily="34" charset="0"/>
                <a:cs typeface="Arial" panose="020B0604020202020204" pitchFamily="34" charset="0"/>
              </a:rPr>
              <a:t>Eager </a:t>
            </a:r>
            <a:r>
              <a:rPr lang="en-GB" kern="1200" dirty="0">
                <a:solidFill>
                  <a:srgbClr val="C00000"/>
                </a:solidFill>
                <a:latin typeface="Arial" panose="020B0604020202020204" pitchFamily="34" charset="0"/>
                <a:cs typeface="Arial" panose="020B0604020202020204" pitchFamily="34" charset="0"/>
              </a:rPr>
              <a:t>watermarks</a:t>
            </a:r>
            <a:r>
              <a:rPr lang="en-GB" kern="1200" dirty="0">
                <a:latin typeface="Arial" panose="020B0604020202020204" pitchFamily="34" charset="0"/>
                <a:cs typeface="Arial" panose="020B0604020202020204" pitchFamily="34" charset="0"/>
              </a:rPr>
              <a:t> ensure low latency but provide lower confidence.</a:t>
            </a:r>
          </a:p>
          <a:p>
            <a:pPr marL="285750" indent="-285750">
              <a:buFont typeface="Arial" panose="020B0604020202020204" pitchFamily="34" charset="0"/>
              <a:buChar char="•"/>
            </a:pPr>
            <a:endParaRPr lang="en-GB" kern="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kern="1200" dirty="0">
                <a:latin typeface="Arial" panose="020B0604020202020204" pitchFamily="34" charset="0"/>
                <a:cs typeface="Arial" panose="020B0604020202020204" pitchFamily="34" charset="0"/>
              </a:rPr>
              <a:t>On the other hand if we wait for too long, we will have higher confidence but also high latency.</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963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5705" y="3352800"/>
            <a:ext cx="6500495" cy="593725"/>
          </a:xfrm>
          <a:prstGeom prst="rect">
            <a:avLst/>
          </a:prstGeom>
        </p:spPr>
        <p:txBody>
          <a:bodyPr vert="horz" wrap="square" lIns="0" tIns="15875" rIns="0" bIns="0" rtlCol="0">
            <a:spAutoFit/>
          </a:bodyPr>
          <a:lstStyle/>
          <a:p>
            <a:pPr marL="12700">
              <a:lnSpc>
                <a:spcPct val="100000"/>
              </a:lnSpc>
              <a:spcBef>
                <a:spcPts val="125"/>
              </a:spcBef>
            </a:pPr>
            <a:r>
              <a:rPr lang="en-GB" sz="3700" spc="-55" dirty="0">
                <a:solidFill>
                  <a:srgbClr val="FFFFFF"/>
                </a:solidFill>
                <a:latin typeface="Arial"/>
                <a:cs typeface="Arial"/>
              </a:rPr>
              <a:t>Flink Basics</a:t>
            </a:r>
            <a:endParaRPr sz="3700" dirty="0">
              <a:latin typeface="Arial"/>
              <a:cs typeface="Arial"/>
            </a:endParaRPr>
          </a:p>
        </p:txBody>
      </p:sp>
    </p:spTree>
    <p:extLst>
      <p:ext uri="{BB962C8B-B14F-4D97-AF65-F5344CB8AC3E}">
        <p14:creationId xmlns:p14="http://schemas.microsoft.com/office/powerpoint/2010/main" val="233909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What is Flink?</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1025720" y="2590800"/>
            <a:ext cx="10140559" cy="1253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2000" dirty="0">
                <a:latin typeface="Arial" panose="020B0604020202020204" pitchFamily="34" charset="0"/>
                <a:cs typeface="Arial" panose="020B0604020202020204" pitchFamily="34" charset="0"/>
              </a:rPr>
              <a:t>Apache Flink is an open source platform for scalable stream and batch data processing. It offers expressive APIs to define batch and streaming data flow programs and a robust and scalable engine to execute these jobs.</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Project repo: </a:t>
            </a:r>
            <a:r>
              <a:rPr lang="en-GB" sz="2000" dirty="0">
                <a:hlinkClick r:id="rId3"/>
              </a:rPr>
              <a:t>https://github.com/apache/flink</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709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Transactional Processing</a:t>
            </a:r>
          </a:p>
          <a:p>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Separation between: </a:t>
            </a:r>
          </a:p>
          <a:p>
            <a:pPr marL="800100" lvl="1" indent="-342900">
              <a:buFont typeface="Arial"/>
              <a:buChar char="•"/>
            </a:pPr>
            <a:r>
              <a:rPr lang="en-US" dirty="0">
                <a:latin typeface="Arial" panose="020B0604020202020204" pitchFamily="34" charset="0"/>
                <a:cs typeface="Arial" panose="020B0604020202020204" pitchFamily="34" charset="0"/>
              </a:rPr>
              <a:t>data processing (the application itself) </a:t>
            </a:r>
          </a:p>
          <a:p>
            <a:pPr marL="800100" lvl="1" indent="-342900">
              <a:buFont typeface="Arial"/>
              <a:buChar char="•"/>
            </a:pPr>
            <a:r>
              <a:rPr lang="en-US" dirty="0">
                <a:latin typeface="Arial" panose="020B0604020202020204" pitchFamily="34" charset="0"/>
                <a:cs typeface="Arial" panose="020B0604020202020204" pitchFamily="34" charset="0"/>
              </a:rPr>
              <a:t>and data storage (a database)</a:t>
            </a:r>
          </a:p>
          <a:p>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Applications process incoming events:</a:t>
            </a:r>
          </a:p>
          <a:p>
            <a:pPr marL="800100" lvl="1" indent="-342900">
              <a:buFont typeface="Arial"/>
              <a:buChar char="•"/>
            </a:pPr>
            <a:r>
              <a:rPr lang="en-US" dirty="0">
                <a:latin typeface="Arial" panose="020B0604020202020204" pitchFamily="34" charset="0"/>
                <a:cs typeface="Arial" panose="020B0604020202020204" pitchFamily="34" charset="0"/>
              </a:rPr>
              <a:t>Orders, emails, clicks</a:t>
            </a:r>
          </a:p>
          <a:p>
            <a:pPr marL="800100" lvl="1"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The app reads the state and updates the DB</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Often one DB serves multiple apps</a:t>
            </a:r>
          </a:p>
          <a:p>
            <a:pPr marL="342900" indent="-342900">
              <a:buFont typeface="Arial"/>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6" name="object 2">
            <a:extLst>
              <a:ext uri="{FF2B5EF4-FFF2-40B4-BE49-F238E27FC236}">
                <a16:creationId xmlns:a16="http://schemas.microsoft.com/office/drawing/2014/main" id="{AB3D5FA8-924D-FA48-BA3C-1A1F243B6C0D}"/>
              </a:ext>
            </a:extLst>
          </p:cNvPr>
          <p:cNvSpPr/>
          <p:nvPr/>
        </p:nvSpPr>
        <p:spPr>
          <a:xfrm>
            <a:off x="5943600" y="2209800"/>
            <a:ext cx="5602955" cy="295927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What is Flink?</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533400" y="3368694"/>
            <a:ext cx="3774880" cy="685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2000" b="1" dirty="0">
                <a:latin typeface="Arial" panose="020B0604020202020204" pitchFamily="34" charset="0"/>
                <a:cs typeface="Arial" panose="020B0604020202020204" pitchFamily="34" charset="0"/>
              </a:rPr>
              <a:t>Batch Processing</a:t>
            </a:r>
          </a:p>
          <a:p>
            <a:pPr algn="ctr"/>
            <a:r>
              <a:rPr lang="en-US" sz="2000" dirty="0">
                <a:latin typeface="Arial" panose="020B0604020202020204" pitchFamily="34" charset="0"/>
                <a:cs typeface="Arial" panose="020B0604020202020204" pitchFamily="34" charset="0"/>
              </a:rPr>
              <a:t>Process static &amp; historic data</a:t>
            </a:r>
          </a:p>
        </p:txBody>
      </p:sp>
      <p:pic>
        <p:nvPicPr>
          <p:cNvPr id="3" name="Picture 2">
            <a:extLst>
              <a:ext uri="{FF2B5EF4-FFF2-40B4-BE49-F238E27FC236}">
                <a16:creationId xmlns:a16="http://schemas.microsoft.com/office/drawing/2014/main" id="{A196F2EF-69E0-8A42-8023-9EBB075D9862}"/>
              </a:ext>
            </a:extLst>
          </p:cNvPr>
          <p:cNvPicPr>
            <a:picLocks noChangeAspect="1"/>
          </p:cNvPicPr>
          <p:nvPr/>
        </p:nvPicPr>
        <p:blipFill>
          <a:blip r:embed="rId3"/>
          <a:stretch>
            <a:fillRect/>
          </a:stretch>
        </p:blipFill>
        <p:spPr>
          <a:xfrm>
            <a:off x="5054600" y="4054494"/>
            <a:ext cx="2184400" cy="2184400"/>
          </a:xfrm>
          <a:prstGeom prst="rect">
            <a:avLst/>
          </a:prstGeom>
        </p:spPr>
      </p:pic>
      <p:sp>
        <p:nvSpPr>
          <p:cNvPr id="5" name="Text Placeholder 1">
            <a:extLst>
              <a:ext uri="{FF2B5EF4-FFF2-40B4-BE49-F238E27FC236}">
                <a16:creationId xmlns:a16="http://schemas.microsoft.com/office/drawing/2014/main" id="{7F20AFF2-5847-A64E-A2F2-5D9E77A0F1C4}"/>
              </a:ext>
            </a:extLst>
          </p:cNvPr>
          <p:cNvSpPr txBox="1">
            <a:spLocks/>
          </p:cNvSpPr>
          <p:nvPr/>
        </p:nvSpPr>
        <p:spPr>
          <a:xfrm>
            <a:off x="4208560" y="2117706"/>
            <a:ext cx="3774880" cy="685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0" rIns="45719" bIns="0" anchor="t">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000" b="1" kern="0" dirty="0">
                <a:latin typeface="Arial" panose="020B0604020202020204" pitchFamily="34" charset="0"/>
                <a:cs typeface="Arial" panose="020B0604020202020204" pitchFamily="34" charset="0"/>
              </a:rPr>
              <a:t>Data Stream Processing</a:t>
            </a:r>
          </a:p>
          <a:p>
            <a:pPr algn="ctr"/>
            <a:r>
              <a:rPr lang="en-US" sz="2000" kern="0" dirty="0">
                <a:latin typeface="Arial" panose="020B0604020202020204" pitchFamily="34" charset="0"/>
                <a:cs typeface="Arial" panose="020B0604020202020204" pitchFamily="34" charset="0"/>
              </a:rPr>
              <a:t>Realtime results from data streams</a:t>
            </a:r>
          </a:p>
        </p:txBody>
      </p:sp>
      <p:sp>
        <p:nvSpPr>
          <p:cNvPr id="6" name="Text Placeholder 1">
            <a:extLst>
              <a:ext uri="{FF2B5EF4-FFF2-40B4-BE49-F238E27FC236}">
                <a16:creationId xmlns:a16="http://schemas.microsoft.com/office/drawing/2014/main" id="{35F340D9-97F7-074D-9A2A-4A725841D25D}"/>
              </a:ext>
            </a:extLst>
          </p:cNvPr>
          <p:cNvSpPr txBox="1">
            <a:spLocks/>
          </p:cNvSpPr>
          <p:nvPr/>
        </p:nvSpPr>
        <p:spPr>
          <a:xfrm>
            <a:off x="7983440" y="3368694"/>
            <a:ext cx="3774880" cy="685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0" rIns="45719" bIns="0" anchor="t">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000" b="1" kern="0" dirty="0">
                <a:latin typeface="Arial" panose="020B0604020202020204" pitchFamily="34" charset="0"/>
                <a:cs typeface="Arial" panose="020B0604020202020204" pitchFamily="34" charset="0"/>
              </a:rPr>
              <a:t>Event-driven Applications</a:t>
            </a:r>
          </a:p>
          <a:p>
            <a:pPr algn="ctr"/>
            <a:r>
              <a:rPr lang="en-US" sz="2000" kern="0" dirty="0">
                <a:latin typeface="Arial" panose="020B0604020202020204" pitchFamily="34" charset="0"/>
                <a:cs typeface="Arial" panose="020B0604020202020204" pitchFamily="34" charset="0"/>
              </a:rPr>
              <a:t>Data-driven actions and services</a:t>
            </a:r>
          </a:p>
        </p:txBody>
      </p:sp>
    </p:spTree>
    <p:extLst>
      <p:ext uri="{BB962C8B-B14F-4D97-AF65-F5344CB8AC3E}">
        <p14:creationId xmlns:p14="http://schemas.microsoft.com/office/powerpoint/2010/main" val="475293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What is Flink?</a:t>
            </a:r>
            <a:endParaRPr sz="3900" dirty="0">
              <a:latin typeface="Arial"/>
              <a:cs typeface="Arial"/>
            </a:endParaRPr>
          </a:p>
        </p:txBody>
      </p:sp>
      <p:pic>
        <p:nvPicPr>
          <p:cNvPr id="4" name="Picture 3">
            <a:extLst>
              <a:ext uri="{FF2B5EF4-FFF2-40B4-BE49-F238E27FC236}">
                <a16:creationId xmlns:a16="http://schemas.microsoft.com/office/drawing/2014/main" id="{8EAEBB87-1821-A443-975C-235656C697D0}"/>
              </a:ext>
            </a:extLst>
          </p:cNvPr>
          <p:cNvPicPr>
            <a:picLocks noChangeAspect="1"/>
          </p:cNvPicPr>
          <p:nvPr/>
        </p:nvPicPr>
        <p:blipFill>
          <a:blip r:embed="rId3"/>
          <a:stretch>
            <a:fillRect/>
          </a:stretch>
        </p:blipFill>
        <p:spPr>
          <a:xfrm>
            <a:off x="1388241" y="2336800"/>
            <a:ext cx="9415517" cy="2184400"/>
          </a:xfrm>
          <a:prstGeom prst="rect">
            <a:avLst/>
          </a:prstGeom>
        </p:spPr>
      </p:pic>
    </p:spTree>
    <p:extLst>
      <p:ext uri="{BB962C8B-B14F-4D97-AF65-F5344CB8AC3E}">
        <p14:creationId xmlns:p14="http://schemas.microsoft.com/office/powerpoint/2010/main" val="43727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What is Flink?</a:t>
            </a:r>
            <a:endParaRPr sz="3900" dirty="0">
              <a:latin typeface="Arial"/>
              <a:cs typeface="Arial"/>
            </a:endParaRPr>
          </a:p>
        </p:txBody>
      </p:sp>
      <p:pic>
        <p:nvPicPr>
          <p:cNvPr id="6" name="Picture 5">
            <a:extLst>
              <a:ext uri="{FF2B5EF4-FFF2-40B4-BE49-F238E27FC236}">
                <a16:creationId xmlns:a16="http://schemas.microsoft.com/office/drawing/2014/main" id="{BF9F9C45-B8A9-D949-9590-01E12AB5D315}"/>
              </a:ext>
            </a:extLst>
          </p:cNvPr>
          <p:cNvPicPr>
            <a:picLocks noChangeAspect="1"/>
          </p:cNvPicPr>
          <p:nvPr/>
        </p:nvPicPr>
        <p:blipFill>
          <a:blip r:embed="rId3"/>
          <a:stretch>
            <a:fillRect/>
          </a:stretch>
        </p:blipFill>
        <p:spPr>
          <a:xfrm>
            <a:off x="1219200" y="2551468"/>
            <a:ext cx="10287000" cy="2857074"/>
          </a:xfrm>
          <a:prstGeom prst="rect">
            <a:avLst/>
          </a:prstGeom>
        </p:spPr>
      </p:pic>
      <p:sp>
        <p:nvSpPr>
          <p:cNvPr id="8" name="Text Placeholder 1">
            <a:extLst>
              <a:ext uri="{FF2B5EF4-FFF2-40B4-BE49-F238E27FC236}">
                <a16:creationId xmlns:a16="http://schemas.microsoft.com/office/drawing/2014/main" id="{83C50C61-F6BA-4241-8083-338F5006F00F}"/>
              </a:ext>
            </a:extLst>
          </p:cNvPr>
          <p:cNvSpPr>
            <a:spLocks noGrp="1"/>
          </p:cNvSpPr>
          <p:nvPr>
            <p:ph type="body" sz="quarter" idx="1"/>
          </p:nvPr>
        </p:nvSpPr>
        <p:spPr>
          <a:xfrm>
            <a:off x="1025720" y="1752600"/>
            <a:ext cx="10140559" cy="6129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algn="ctr"/>
            <a:r>
              <a:rPr lang="en-US" sz="2000" b="1" dirty="0">
                <a:latin typeface="Arial" panose="020B0604020202020204" pitchFamily="34" charset="0"/>
                <a:cs typeface="Arial" panose="020B0604020202020204" pitchFamily="34" charset="0"/>
              </a:rPr>
              <a:t>Stateful computations over streams</a:t>
            </a:r>
          </a:p>
        </p:txBody>
      </p:sp>
    </p:spTree>
    <p:extLst>
      <p:ext uri="{BB962C8B-B14F-4D97-AF65-F5344CB8AC3E}">
        <p14:creationId xmlns:p14="http://schemas.microsoft.com/office/powerpoint/2010/main" val="175939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06500" y="2374900"/>
            <a:ext cx="3706495" cy="1778000"/>
          </a:xfrm>
          <a:prstGeom prst="rect">
            <a:avLst/>
          </a:prstGeom>
        </p:spPr>
        <p:txBody>
          <a:bodyPr vert="horz" wrap="square" lIns="0" tIns="152400" rIns="0" bIns="0" rtlCol="0">
            <a:spAutoFit/>
          </a:bodyPr>
          <a:lstStyle/>
          <a:p>
            <a:pPr marL="215900" indent="-203200">
              <a:lnSpc>
                <a:spcPct val="100000"/>
              </a:lnSpc>
              <a:spcBef>
                <a:spcPts val="1200"/>
              </a:spcBef>
              <a:buChar char="•"/>
              <a:tabLst>
                <a:tab pos="215900" algn="l"/>
              </a:tabLst>
            </a:pPr>
            <a:r>
              <a:rPr sz="2000" spc="-15" dirty="0">
                <a:latin typeface="Arial" panose="020B0604020202020204" pitchFamily="34" charset="0"/>
                <a:cs typeface="Arial" panose="020B0604020202020204" pitchFamily="34" charset="0"/>
              </a:rPr>
              <a:t>Event-time </a:t>
            </a:r>
            <a:r>
              <a:rPr sz="2000" spc="-5" dirty="0">
                <a:latin typeface="Arial" panose="020B0604020202020204" pitchFamily="34" charset="0"/>
                <a:cs typeface="Arial" panose="020B0604020202020204" pitchFamily="34" charset="0"/>
              </a:rPr>
              <a:t>&amp; </a:t>
            </a:r>
            <a:r>
              <a:rPr sz="2000" spc="-20" dirty="0">
                <a:latin typeface="Arial" panose="020B0604020202020204" pitchFamily="34" charset="0"/>
                <a:cs typeface="Arial" panose="020B0604020202020204" pitchFamily="34" charset="0"/>
              </a:rPr>
              <a:t>Processing-time</a:t>
            </a:r>
            <a:endParaRPr sz="2000" dirty="0">
              <a:latin typeface="Arial" panose="020B0604020202020204" pitchFamily="34" charset="0"/>
              <a:cs typeface="Arial" panose="020B0604020202020204" pitchFamily="34" charset="0"/>
            </a:endParaRPr>
          </a:p>
          <a:p>
            <a:pPr marL="215900" indent="-203200">
              <a:lnSpc>
                <a:spcPct val="100000"/>
              </a:lnSpc>
              <a:spcBef>
                <a:spcPts val="1100"/>
              </a:spcBef>
              <a:buChar char="•"/>
              <a:tabLst>
                <a:tab pos="215900" algn="l"/>
              </a:tabLst>
            </a:pPr>
            <a:r>
              <a:rPr sz="2000" spc="-10" dirty="0">
                <a:latin typeface="Arial" panose="020B0604020202020204" pitchFamily="34" charset="0"/>
                <a:cs typeface="Arial" panose="020B0604020202020204" pitchFamily="34" charset="0"/>
              </a:rPr>
              <a:t>Exactly-once </a:t>
            </a:r>
            <a:r>
              <a:rPr sz="2000" spc="-15" dirty="0">
                <a:latin typeface="Arial" panose="020B0604020202020204" pitchFamily="34" charset="0"/>
                <a:cs typeface="Arial" panose="020B0604020202020204" pitchFamily="34" charset="0"/>
              </a:rPr>
              <a:t>consistency</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5" dirty="0">
                <a:latin typeface="Arial" panose="020B0604020202020204" pitchFamily="34" charset="0"/>
                <a:cs typeface="Arial" panose="020B0604020202020204" pitchFamily="34" charset="0"/>
              </a:rPr>
              <a:t>Low</a:t>
            </a:r>
            <a:r>
              <a:rPr sz="2000" spc="-10" dirty="0">
                <a:latin typeface="Arial" panose="020B0604020202020204" pitchFamily="34" charset="0"/>
                <a:cs typeface="Arial" panose="020B0604020202020204" pitchFamily="34" charset="0"/>
              </a:rPr>
              <a:t> </a:t>
            </a:r>
            <a:r>
              <a:rPr sz="2000" spc="-15" dirty="0">
                <a:latin typeface="Arial" panose="020B0604020202020204" pitchFamily="34" charset="0"/>
                <a:cs typeface="Arial" panose="020B0604020202020204" pitchFamily="34" charset="0"/>
              </a:rPr>
              <a:t>latency</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5" dirty="0">
                <a:latin typeface="Arial" panose="020B0604020202020204" pitchFamily="34" charset="0"/>
                <a:cs typeface="Arial" panose="020B0604020202020204" pitchFamily="34" charset="0"/>
              </a:rPr>
              <a:t>Layered</a:t>
            </a:r>
            <a:r>
              <a:rPr sz="2000" spc="-10" dirty="0">
                <a:latin typeface="Arial" panose="020B0604020202020204" pitchFamily="34" charset="0"/>
                <a:cs typeface="Arial" panose="020B0604020202020204" pitchFamily="34" charset="0"/>
              </a:rPr>
              <a:t> </a:t>
            </a:r>
            <a:r>
              <a:rPr sz="2000" spc="-35" dirty="0">
                <a:latin typeface="Arial" panose="020B0604020202020204" pitchFamily="34" charset="0"/>
                <a:cs typeface="Arial" panose="020B0604020202020204" pitchFamily="34" charset="0"/>
              </a:rPr>
              <a:t>API’s</a:t>
            </a:r>
            <a:endParaRPr sz="2000" dirty="0">
              <a:latin typeface="Arial" panose="020B0604020202020204" pitchFamily="34" charset="0"/>
              <a:cs typeface="Arial" panose="020B0604020202020204" pitchFamily="34" charset="0"/>
            </a:endParaRPr>
          </a:p>
        </p:txBody>
      </p:sp>
      <p:sp>
        <p:nvSpPr>
          <p:cNvPr id="4" name="object 4"/>
          <p:cNvSpPr txBox="1"/>
          <p:nvPr/>
        </p:nvSpPr>
        <p:spPr>
          <a:xfrm>
            <a:off x="5956300" y="2260600"/>
            <a:ext cx="5062855" cy="2197100"/>
          </a:xfrm>
          <a:prstGeom prst="rect">
            <a:avLst/>
          </a:prstGeom>
        </p:spPr>
        <p:txBody>
          <a:bodyPr vert="horz" wrap="square" lIns="0" tIns="139700" rIns="0" bIns="0" rtlCol="0">
            <a:spAutoFit/>
          </a:bodyPr>
          <a:lstStyle/>
          <a:p>
            <a:pPr marL="215900" indent="-203200">
              <a:lnSpc>
                <a:spcPct val="100000"/>
              </a:lnSpc>
              <a:spcBef>
                <a:spcPts val="1100"/>
              </a:spcBef>
              <a:buChar char="•"/>
              <a:tabLst>
                <a:tab pos="215900" algn="l"/>
              </a:tabLst>
            </a:pPr>
            <a:r>
              <a:rPr sz="2000" spc="-15" dirty="0">
                <a:latin typeface="Arial" panose="020B0604020202020204" pitchFamily="34" charset="0"/>
                <a:cs typeface="Arial" panose="020B0604020202020204" pitchFamily="34" charset="0"/>
              </a:rPr>
              <a:t>Lots </a:t>
            </a:r>
            <a:r>
              <a:rPr sz="2000" spc="-10" dirty="0">
                <a:latin typeface="Arial" panose="020B0604020202020204" pitchFamily="34" charset="0"/>
                <a:cs typeface="Arial" panose="020B0604020202020204" pitchFamily="34" charset="0"/>
              </a:rPr>
              <a:t>of</a:t>
            </a:r>
            <a:r>
              <a:rPr sz="2000" spc="5"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connectors</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0" dirty="0">
                <a:latin typeface="Arial" panose="020B0604020202020204" pitchFamily="34" charset="0"/>
                <a:cs typeface="Arial" panose="020B0604020202020204" pitchFamily="34" charset="0"/>
              </a:rPr>
              <a:t>HA</a:t>
            </a:r>
            <a:r>
              <a:rPr sz="2000" spc="-5" dirty="0">
                <a:latin typeface="Arial" panose="020B0604020202020204" pitchFamily="34" charset="0"/>
                <a:cs typeface="Arial" panose="020B0604020202020204" pitchFamily="34" charset="0"/>
              </a:rPr>
              <a:t> </a:t>
            </a:r>
            <a:r>
              <a:rPr sz="2000" spc="-15" dirty="0">
                <a:latin typeface="Arial" panose="020B0604020202020204" pitchFamily="34" charset="0"/>
                <a:cs typeface="Arial" panose="020B0604020202020204" pitchFamily="34" charset="0"/>
              </a:rPr>
              <a:t>setup</a:t>
            </a:r>
            <a:endParaRPr sz="2000" dirty="0">
              <a:latin typeface="Arial" panose="020B0604020202020204" pitchFamily="34" charset="0"/>
              <a:cs typeface="Arial" panose="020B0604020202020204" pitchFamily="34" charset="0"/>
            </a:endParaRPr>
          </a:p>
          <a:p>
            <a:pPr marL="215900" indent="-203200">
              <a:lnSpc>
                <a:spcPct val="100000"/>
              </a:lnSpc>
              <a:spcBef>
                <a:spcPts val="1100"/>
              </a:spcBef>
              <a:buChar char="•"/>
              <a:tabLst>
                <a:tab pos="215900" algn="l"/>
              </a:tabLst>
            </a:pPr>
            <a:r>
              <a:rPr sz="2000" spc="-15" dirty="0">
                <a:latin typeface="Arial" panose="020B0604020202020204" pitchFamily="34" charset="0"/>
                <a:cs typeface="Arial" panose="020B0604020202020204" pitchFamily="34" charset="0"/>
              </a:rPr>
              <a:t>Update </a:t>
            </a:r>
            <a:r>
              <a:rPr sz="2000" spc="-10" dirty="0">
                <a:latin typeface="Arial" panose="020B0604020202020204" pitchFamily="34" charset="0"/>
                <a:cs typeface="Arial" panose="020B0604020202020204" pitchFamily="34" charset="0"/>
              </a:rPr>
              <a:t>&amp;/or </a:t>
            </a:r>
            <a:r>
              <a:rPr sz="2000" spc="-30" dirty="0">
                <a:latin typeface="Arial" panose="020B0604020202020204" pitchFamily="34" charset="0"/>
                <a:cs typeface="Arial" panose="020B0604020202020204" pitchFamily="34" charset="0"/>
              </a:rPr>
              <a:t>Migrate </a:t>
            </a:r>
            <a:r>
              <a:rPr sz="2000" spc="-15" dirty="0">
                <a:latin typeface="Arial" panose="020B0604020202020204" pitchFamily="34" charset="0"/>
                <a:cs typeface="Arial" panose="020B0604020202020204" pitchFamily="34" charset="0"/>
              </a:rPr>
              <a:t>without </a:t>
            </a:r>
            <a:r>
              <a:rPr sz="2000" spc="-30" dirty="0">
                <a:latin typeface="Arial" panose="020B0604020202020204" pitchFamily="34" charset="0"/>
                <a:cs typeface="Arial" panose="020B0604020202020204" pitchFamily="34" charset="0"/>
              </a:rPr>
              <a:t>losing</a:t>
            </a:r>
            <a:r>
              <a:rPr sz="2000" spc="25" dirty="0">
                <a:latin typeface="Arial" panose="020B0604020202020204" pitchFamily="34" charset="0"/>
                <a:cs typeface="Arial" panose="020B0604020202020204" pitchFamily="34" charset="0"/>
              </a:rPr>
              <a:t> </a:t>
            </a:r>
            <a:r>
              <a:rPr sz="2000" spc="-15" dirty="0">
                <a:latin typeface="Arial" panose="020B0604020202020204" pitchFamily="34" charset="0"/>
                <a:cs typeface="Arial" panose="020B0604020202020204" pitchFamily="34" charset="0"/>
              </a:rPr>
              <a:t>state</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5" dirty="0">
                <a:latin typeface="Arial" panose="020B0604020202020204" pitchFamily="34" charset="0"/>
                <a:cs typeface="Arial" panose="020B0604020202020204" pitchFamily="34" charset="0"/>
              </a:rPr>
              <a:t>Lots </a:t>
            </a:r>
            <a:r>
              <a:rPr sz="2000" spc="-10" dirty="0">
                <a:latin typeface="Arial" panose="020B0604020202020204" pitchFamily="34" charset="0"/>
                <a:cs typeface="Arial" panose="020B0604020202020204" pitchFamily="34" charset="0"/>
              </a:rPr>
              <a:t>of </a:t>
            </a:r>
            <a:r>
              <a:rPr sz="2000" spc="-15" dirty="0">
                <a:latin typeface="Arial" panose="020B0604020202020204" pitchFamily="34" charset="0"/>
                <a:cs typeface="Arial" panose="020B0604020202020204" pitchFamily="34" charset="0"/>
              </a:rPr>
              <a:t>metrics </a:t>
            </a:r>
            <a:r>
              <a:rPr sz="2000" spc="-10" dirty="0">
                <a:latin typeface="Arial" panose="020B0604020202020204" pitchFamily="34" charset="0"/>
                <a:cs typeface="Arial" panose="020B0604020202020204" pitchFamily="34" charset="0"/>
              </a:rPr>
              <a:t>by</a:t>
            </a:r>
            <a:r>
              <a:rPr sz="2000" spc="30" dirty="0">
                <a:latin typeface="Arial" panose="020B0604020202020204" pitchFamily="34" charset="0"/>
                <a:cs typeface="Arial" panose="020B0604020202020204" pitchFamily="34" charset="0"/>
              </a:rPr>
              <a:t> </a:t>
            </a:r>
            <a:r>
              <a:rPr sz="2000" spc="-15" dirty="0">
                <a:latin typeface="Arial" panose="020B0604020202020204" pitchFamily="34" charset="0"/>
                <a:cs typeface="Arial" panose="020B0604020202020204" pitchFamily="34" charset="0"/>
              </a:rPr>
              <a:t>default</a:t>
            </a:r>
            <a:endParaRPr sz="2000" dirty="0">
              <a:latin typeface="Arial" panose="020B0604020202020204" pitchFamily="34" charset="0"/>
              <a:cs typeface="Arial" panose="020B0604020202020204" pitchFamily="34" charset="0"/>
            </a:endParaRPr>
          </a:p>
          <a:p>
            <a:pPr marL="215900" indent="-203200">
              <a:lnSpc>
                <a:spcPct val="100000"/>
              </a:lnSpc>
              <a:spcBef>
                <a:spcPts val="1000"/>
              </a:spcBef>
              <a:buChar char="•"/>
              <a:tabLst>
                <a:tab pos="215900" algn="l"/>
              </a:tabLst>
            </a:pPr>
            <a:r>
              <a:rPr sz="2000" spc="-10" dirty="0">
                <a:latin typeface="Arial" panose="020B0604020202020204" pitchFamily="34" charset="0"/>
                <a:cs typeface="Arial" panose="020B0604020202020204" pitchFamily="34" charset="0"/>
              </a:rPr>
              <a:t>Also</a:t>
            </a:r>
            <a:r>
              <a:rPr sz="2000" spc="-5" dirty="0">
                <a:latin typeface="Arial" panose="020B0604020202020204" pitchFamily="34" charset="0"/>
                <a:cs typeface="Arial" panose="020B0604020202020204" pitchFamily="34" charset="0"/>
              </a:rPr>
              <a:t> </a:t>
            </a:r>
            <a:r>
              <a:rPr sz="2000" spc="-10" dirty="0">
                <a:latin typeface="Arial" panose="020B0604020202020204" pitchFamily="34" charset="0"/>
                <a:cs typeface="Arial" panose="020B0604020202020204" pitchFamily="34" charset="0"/>
              </a:rPr>
              <a:t>batch!</a:t>
            </a:r>
            <a:endParaRPr sz="2000" dirty="0">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A2E96E2D-5E2E-FB4D-BEE3-6D05D4BFC022}"/>
              </a:ext>
            </a:extLst>
          </p:cNvPr>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Why Flink?</a:t>
            </a:r>
            <a:endParaRPr sz="39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A2E96E2D-5E2E-FB4D-BEE3-6D05D4BFC022}"/>
              </a:ext>
            </a:extLst>
          </p:cNvPr>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Use cases</a:t>
            </a:r>
            <a:endParaRPr sz="3900" dirty="0">
              <a:latin typeface="Arial"/>
              <a:cs typeface="Arial"/>
            </a:endParaRPr>
          </a:p>
        </p:txBody>
      </p:sp>
      <p:sp>
        <p:nvSpPr>
          <p:cNvPr id="8" name="object 3">
            <a:extLst>
              <a:ext uri="{FF2B5EF4-FFF2-40B4-BE49-F238E27FC236}">
                <a16:creationId xmlns:a16="http://schemas.microsoft.com/office/drawing/2014/main" id="{C60DA224-E1FE-154E-A97F-8299A95B630D}"/>
              </a:ext>
            </a:extLst>
          </p:cNvPr>
          <p:cNvSpPr txBox="1"/>
          <p:nvPr/>
        </p:nvSpPr>
        <p:spPr>
          <a:xfrm>
            <a:off x="6477000" y="5638800"/>
            <a:ext cx="5409453" cy="461665"/>
          </a:xfrm>
          <a:prstGeom prst="rect">
            <a:avLst/>
          </a:prstGeom>
        </p:spPr>
        <p:txBody>
          <a:bodyPr vert="horz" wrap="square" lIns="0" tIns="152400" rIns="0" bIns="0" rtlCol="0">
            <a:spAutoFit/>
          </a:bodyPr>
          <a:lstStyle/>
          <a:p>
            <a:pPr marL="12700">
              <a:lnSpc>
                <a:spcPct val="100000"/>
              </a:lnSpc>
              <a:spcBef>
                <a:spcPts val="1200"/>
              </a:spcBef>
              <a:tabLst>
                <a:tab pos="215900" algn="l"/>
              </a:tabLst>
            </a:pPr>
            <a:r>
              <a:rPr lang="en-US" sz="2000" spc="-15" dirty="0">
                <a:latin typeface="Arial" panose="020B0604020202020204" pitchFamily="34" charset="0"/>
                <a:cs typeface="Arial" panose="020B0604020202020204" pitchFamily="34" charset="0"/>
              </a:rPr>
              <a:t>Source: </a:t>
            </a:r>
            <a:r>
              <a:rPr lang="en-GB" sz="2000" dirty="0">
                <a:hlinkClick r:id="rId2"/>
              </a:rPr>
              <a:t>https://flink.apache.org/poweredby.html</a:t>
            </a:r>
            <a:r>
              <a:rPr lang="en-US" sz="2000" spc="-15" dirty="0">
                <a:latin typeface="Arial" panose="020B0604020202020204" pitchFamily="34" charset="0"/>
                <a:cs typeface="Arial" panose="020B0604020202020204" pitchFamily="34" charset="0"/>
              </a:rPr>
              <a:t> </a:t>
            </a:r>
            <a:endParaRPr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872467D-0D9A-154A-864D-DBCD8F2E6CB8}"/>
              </a:ext>
            </a:extLst>
          </p:cNvPr>
          <p:cNvPicPr>
            <a:picLocks noChangeAspect="1"/>
          </p:cNvPicPr>
          <p:nvPr/>
        </p:nvPicPr>
        <p:blipFill>
          <a:blip r:embed="rId3"/>
          <a:stretch>
            <a:fillRect/>
          </a:stretch>
        </p:blipFill>
        <p:spPr>
          <a:xfrm>
            <a:off x="3352800" y="1667470"/>
            <a:ext cx="1587500" cy="1587500"/>
          </a:xfrm>
          <a:prstGeom prst="rect">
            <a:avLst/>
          </a:prstGeom>
        </p:spPr>
      </p:pic>
      <p:sp>
        <p:nvSpPr>
          <p:cNvPr id="5" name="Rectangle 4">
            <a:extLst>
              <a:ext uri="{FF2B5EF4-FFF2-40B4-BE49-F238E27FC236}">
                <a16:creationId xmlns:a16="http://schemas.microsoft.com/office/drawing/2014/main" id="{072A39DC-4AA8-284B-8847-E1C72B161C03}"/>
              </a:ext>
            </a:extLst>
          </p:cNvPr>
          <p:cNvSpPr/>
          <p:nvPr/>
        </p:nvSpPr>
        <p:spPr>
          <a:xfrm>
            <a:off x="2209800" y="2810470"/>
            <a:ext cx="3980577" cy="369332"/>
          </a:xfrm>
          <a:prstGeom prst="rect">
            <a:avLst/>
          </a:prstGeom>
        </p:spPr>
        <p:txBody>
          <a:bodyPr wrap="none">
            <a:spAutoFit/>
          </a:bodyPr>
          <a:lstStyle/>
          <a:p>
            <a:r>
              <a:rPr lang="en-GB" dirty="0">
                <a:solidFill>
                  <a:srgbClr val="333333"/>
                </a:solidFill>
                <a:latin typeface="Arial" panose="020B0604020202020204" pitchFamily="34" charset="0"/>
                <a:cs typeface="Arial" panose="020B0604020202020204" pitchFamily="34" charset="0"/>
              </a:rPr>
              <a:t>O</a:t>
            </a:r>
            <a:r>
              <a:rPr lang="en-GB" b="0" i="0" dirty="0">
                <a:solidFill>
                  <a:srgbClr val="333333"/>
                </a:solidFill>
                <a:effectLst/>
                <a:latin typeface="Arial" panose="020B0604020202020204" pitchFamily="34" charset="0"/>
                <a:cs typeface="Arial" panose="020B0604020202020204" pitchFamily="34" charset="0"/>
              </a:rPr>
              <a:t>ptimize search rankings in real time</a:t>
            </a:r>
            <a:endParaRPr lang="en-NL"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CFDFADF-6482-2248-B114-74C906A78F5C}"/>
              </a:ext>
            </a:extLst>
          </p:cNvPr>
          <p:cNvPicPr>
            <a:picLocks noChangeAspect="1"/>
          </p:cNvPicPr>
          <p:nvPr/>
        </p:nvPicPr>
        <p:blipFill>
          <a:blip r:embed="rId4"/>
          <a:stretch>
            <a:fillRect/>
          </a:stretch>
        </p:blipFill>
        <p:spPr>
          <a:xfrm>
            <a:off x="3505200" y="3431987"/>
            <a:ext cx="1012135" cy="1012135"/>
          </a:xfrm>
          <a:prstGeom prst="rect">
            <a:avLst/>
          </a:prstGeom>
        </p:spPr>
      </p:pic>
      <p:sp>
        <p:nvSpPr>
          <p:cNvPr id="9" name="Rectangle 8">
            <a:extLst>
              <a:ext uri="{FF2B5EF4-FFF2-40B4-BE49-F238E27FC236}">
                <a16:creationId xmlns:a16="http://schemas.microsoft.com/office/drawing/2014/main" id="{8B7821B5-C8C6-1C48-93BA-E9F80CEE4207}"/>
              </a:ext>
            </a:extLst>
          </p:cNvPr>
          <p:cNvSpPr/>
          <p:nvPr/>
        </p:nvSpPr>
        <p:spPr>
          <a:xfrm>
            <a:off x="2414920" y="4334470"/>
            <a:ext cx="3775457" cy="923330"/>
          </a:xfrm>
          <a:prstGeom prst="rect">
            <a:avLst/>
          </a:prstGeom>
        </p:spPr>
        <p:txBody>
          <a:bodyPr wrap="square">
            <a:spAutoFit/>
          </a:bodyPr>
          <a:lstStyle/>
          <a:p>
            <a:pPr algn="just"/>
            <a:r>
              <a:rPr lang="en-GB" dirty="0">
                <a:solidFill>
                  <a:srgbClr val="333333"/>
                </a:solidFill>
                <a:latin typeface="Arial" panose="020B0604020202020204" pitchFamily="34" charset="0"/>
                <a:cs typeface="Arial" panose="020B0604020202020204" pitchFamily="34" charset="0"/>
              </a:rPr>
              <a:t>Amazon Kinesis Data Analytic </a:t>
            </a:r>
          </a:p>
          <a:p>
            <a:pPr algn="just"/>
            <a:r>
              <a:rPr lang="en-GB" dirty="0">
                <a:solidFill>
                  <a:srgbClr val="333333"/>
                </a:solidFill>
                <a:latin typeface="Arial" panose="020B0604020202020204" pitchFamily="34" charset="0"/>
                <a:cs typeface="Arial" panose="020B0604020202020204" pitchFamily="34" charset="0"/>
              </a:rPr>
              <a:t>uses Apache Flink in part to power </a:t>
            </a:r>
          </a:p>
          <a:p>
            <a:pPr algn="just"/>
            <a:r>
              <a:rPr lang="en-GB" dirty="0">
                <a:solidFill>
                  <a:srgbClr val="333333"/>
                </a:solidFill>
                <a:latin typeface="Arial" panose="020B0604020202020204" pitchFamily="34" charset="0"/>
                <a:cs typeface="Arial" panose="020B0604020202020204" pitchFamily="34" charset="0"/>
              </a:rPr>
              <a:t>its Java application capability</a:t>
            </a:r>
            <a:endParaRPr lang="en-NL"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F109449-A855-5A47-B5B0-15DAE1D4E544}"/>
              </a:ext>
            </a:extLst>
          </p:cNvPr>
          <p:cNvPicPr>
            <a:picLocks noChangeAspect="1"/>
          </p:cNvPicPr>
          <p:nvPr/>
        </p:nvPicPr>
        <p:blipFill>
          <a:blip r:embed="rId5"/>
          <a:stretch>
            <a:fillRect/>
          </a:stretch>
        </p:blipFill>
        <p:spPr>
          <a:xfrm>
            <a:off x="7333377" y="1766584"/>
            <a:ext cx="1353423" cy="1353423"/>
          </a:xfrm>
          <a:prstGeom prst="rect">
            <a:avLst/>
          </a:prstGeom>
        </p:spPr>
      </p:pic>
      <p:sp>
        <p:nvSpPr>
          <p:cNvPr id="11" name="Rectangle 10">
            <a:extLst>
              <a:ext uri="{FF2B5EF4-FFF2-40B4-BE49-F238E27FC236}">
                <a16:creationId xmlns:a16="http://schemas.microsoft.com/office/drawing/2014/main" id="{9C2C2DAE-151C-4447-A8CA-7B13620D09DB}"/>
              </a:ext>
            </a:extLst>
          </p:cNvPr>
          <p:cNvSpPr/>
          <p:nvPr/>
        </p:nvSpPr>
        <p:spPr>
          <a:xfrm>
            <a:off x="6415246" y="2810470"/>
            <a:ext cx="4185761" cy="369332"/>
          </a:xfrm>
          <a:prstGeom prst="rect">
            <a:avLst/>
          </a:prstGeom>
        </p:spPr>
        <p:txBody>
          <a:bodyPr wrap="none">
            <a:spAutoFit/>
          </a:bodyPr>
          <a:lstStyle/>
          <a:p>
            <a:r>
              <a:rPr lang="en-GB" dirty="0">
                <a:solidFill>
                  <a:srgbClr val="333333"/>
                </a:solidFill>
                <a:latin typeface="Arial" panose="020B0604020202020204" pitchFamily="34" charset="0"/>
                <a:cs typeface="Arial" panose="020B0604020202020204" pitchFamily="34" charset="0"/>
              </a:rPr>
              <a:t>R</a:t>
            </a:r>
            <a:r>
              <a:rPr lang="en-GB" b="0" i="0" dirty="0">
                <a:solidFill>
                  <a:srgbClr val="333333"/>
                </a:solidFill>
                <a:effectLst/>
                <a:latin typeface="Arial" panose="020B0604020202020204" pitchFamily="34" charset="0"/>
                <a:cs typeface="Arial" panose="020B0604020202020204" pitchFamily="34" charset="0"/>
              </a:rPr>
              <a:t>eal-time process monitoring and ETL</a:t>
            </a:r>
            <a:endParaRPr lang="en-NL"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22103A73-6F03-D147-8289-2649EF84BFAD}"/>
              </a:ext>
            </a:extLst>
          </p:cNvPr>
          <p:cNvPicPr>
            <a:picLocks noChangeAspect="1"/>
          </p:cNvPicPr>
          <p:nvPr/>
        </p:nvPicPr>
        <p:blipFill>
          <a:blip r:embed="rId6"/>
          <a:stretch>
            <a:fillRect/>
          </a:stretch>
        </p:blipFill>
        <p:spPr>
          <a:xfrm>
            <a:off x="7382270" y="3232191"/>
            <a:ext cx="1304530" cy="1304530"/>
          </a:xfrm>
          <a:prstGeom prst="rect">
            <a:avLst/>
          </a:prstGeom>
        </p:spPr>
      </p:pic>
      <p:sp>
        <p:nvSpPr>
          <p:cNvPr id="14" name="Rectangle 13">
            <a:extLst>
              <a:ext uri="{FF2B5EF4-FFF2-40B4-BE49-F238E27FC236}">
                <a16:creationId xmlns:a16="http://schemas.microsoft.com/office/drawing/2014/main" id="{FF946EFA-8728-AB47-ADC9-661D58C04403}"/>
              </a:ext>
            </a:extLst>
          </p:cNvPr>
          <p:cNvSpPr/>
          <p:nvPr/>
        </p:nvSpPr>
        <p:spPr>
          <a:xfrm>
            <a:off x="6478919" y="4334470"/>
            <a:ext cx="3775457" cy="923330"/>
          </a:xfrm>
          <a:prstGeom prst="rect">
            <a:avLst/>
          </a:prstGeom>
        </p:spPr>
        <p:txBody>
          <a:bodyPr wrap="square">
            <a:spAutoFit/>
          </a:bodyPr>
          <a:lstStyle/>
          <a:p>
            <a:pPr algn="just"/>
            <a:r>
              <a:rPr lang="en-GB" b="0" i="0" dirty="0">
                <a:solidFill>
                  <a:srgbClr val="333333"/>
                </a:solidFill>
                <a:effectLst/>
                <a:latin typeface="Arial" panose="020B0604020202020204" pitchFamily="34" charset="0"/>
                <a:cs typeface="Arial" panose="020B0604020202020204" pitchFamily="34" charset="0"/>
              </a:rPr>
              <a:t>Uber built their internal SQL-based, </a:t>
            </a:r>
          </a:p>
          <a:p>
            <a:pPr algn="just"/>
            <a:r>
              <a:rPr lang="en-GB" b="0" i="0" dirty="0">
                <a:solidFill>
                  <a:srgbClr val="333333"/>
                </a:solidFill>
                <a:effectLst/>
                <a:latin typeface="Arial" panose="020B0604020202020204" pitchFamily="34" charset="0"/>
                <a:cs typeface="Arial" panose="020B0604020202020204" pitchFamily="34" charset="0"/>
              </a:rPr>
              <a:t>open-source streaming analytics </a:t>
            </a:r>
          </a:p>
          <a:p>
            <a:pPr algn="just"/>
            <a:r>
              <a:rPr lang="en-GB" b="0" i="0" dirty="0">
                <a:solidFill>
                  <a:srgbClr val="333333"/>
                </a:solidFill>
                <a:effectLst/>
                <a:latin typeface="Arial" panose="020B0604020202020204" pitchFamily="34" charset="0"/>
                <a:cs typeface="Arial" panose="020B0604020202020204" pitchFamily="34" charset="0"/>
              </a:rPr>
              <a:t>platform </a:t>
            </a:r>
            <a:r>
              <a:rPr lang="en-GB" b="0" i="0" dirty="0" err="1">
                <a:solidFill>
                  <a:srgbClr val="333333"/>
                </a:solidFill>
                <a:effectLst/>
                <a:latin typeface="Arial" panose="020B0604020202020204" pitchFamily="34" charset="0"/>
                <a:cs typeface="Arial" panose="020B0604020202020204" pitchFamily="34" charset="0"/>
              </a:rPr>
              <a:t>AthenaX</a:t>
            </a:r>
            <a:r>
              <a:rPr lang="en-GB" b="0" i="0" dirty="0">
                <a:solidFill>
                  <a:srgbClr val="333333"/>
                </a:solidFill>
                <a:effectLst/>
                <a:latin typeface="Arial" panose="020B0604020202020204" pitchFamily="34" charset="0"/>
                <a:cs typeface="Arial" panose="020B0604020202020204" pitchFamily="34" charset="0"/>
              </a:rPr>
              <a:t> on Apache Flink</a:t>
            </a:r>
            <a:endParaRPr lang="en-N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8034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A2E96E2D-5E2E-FB4D-BEE3-6D05D4BFC022}"/>
              </a:ext>
            </a:extLst>
          </p:cNvPr>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Use cases</a:t>
            </a:r>
            <a:endParaRPr sz="3900" dirty="0">
              <a:latin typeface="Arial"/>
              <a:cs typeface="Arial"/>
            </a:endParaRPr>
          </a:p>
        </p:txBody>
      </p:sp>
      <p:sp>
        <p:nvSpPr>
          <p:cNvPr id="8" name="object 3">
            <a:extLst>
              <a:ext uri="{FF2B5EF4-FFF2-40B4-BE49-F238E27FC236}">
                <a16:creationId xmlns:a16="http://schemas.microsoft.com/office/drawing/2014/main" id="{C60DA224-E1FE-154E-A97F-8299A95B630D}"/>
              </a:ext>
            </a:extLst>
          </p:cNvPr>
          <p:cNvSpPr txBox="1"/>
          <p:nvPr/>
        </p:nvSpPr>
        <p:spPr>
          <a:xfrm>
            <a:off x="2057400" y="4690354"/>
            <a:ext cx="9676653" cy="1508105"/>
          </a:xfrm>
          <a:prstGeom prst="rect">
            <a:avLst/>
          </a:prstGeom>
        </p:spPr>
        <p:txBody>
          <a:bodyPr vert="horz" wrap="square" lIns="0" tIns="152400" rIns="0" bIns="0" rtlCol="0">
            <a:spAutoFit/>
          </a:bodyPr>
          <a:lstStyle/>
          <a:p>
            <a:pPr marL="12700">
              <a:lnSpc>
                <a:spcPct val="100000"/>
              </a:lnSpc>
              <a:spcBef>
                <a:spcPts val="1200"/>
              </a:spcBef>
              <a:tabLst>
                <a:tab pos="215900" algn="l"/>
              </a:tabLst>
            </a:pPr>
            <a:r>
              <a:rPr lang="en-US" sz="2000" spc="-15" dirty="0">
                <a:latin typeface="Arial" panose="020B0604020202020204" pitchFamily="34" charset="0"/>
                <a:cs typeface="Arial" panose="020B0604020202020204" pitchFamily="34" charset="0"/>
              </a:rPr>
              <a:t>Sources: </a:t>
            </a:r>
          </a:p>
          <a:p>
            <a:pPr marL="12700">
              <a:lnSpc>
                <a:spcPct val="100000"/>
              </a:lnSpc>
              <a:spcBef>
                <a:spcPts val="1200"/>
              </a:spcBef>
              <a:tabLst>
                <a:tab pos="215900" algn="l"/>
              </a:tabLst>
            </a:pPr>
            <a:r>
              <a:rPr lang="en-GB" sz="1600" dirty="0">
                <a:hlinkClick r:id="rId2"/>
              </a:rPr>
              <a:t>https://www.ververica.com/blog/singles-day-2018-data-in-a-flink-of-an-eye</a:t>
            </a:r>
            <a:endParaRPr lang="en-GB" sz="1600" dirty="0"/>
          </a:p>
          <a:p>
            <a:pPr marL="12700">
              <a:lnSpc>
                <a:spcPct val="100000"/>
              </a:lnSpc>
              <a:spcBef>
                <a:spcPts val="1200"/>
              </a:spcBef>
              <a:tabLst>
                <a:tab pos="215900" algn="l"/>
              </a:tabLst>
            </a:pPr>
            <a:r>
              <a:rPr lang="en-GB" sz="1600" dirty="0">
                <a:hlinkClick r:id="rId3"/>
              </a:rPr>
              <a:t>https://medium.com/@alitech_2017/how-to-cope-with-peak-data-traffic-on-11-11-the-secrets-of-alibaba-stream-computing-17d5e807980c</a:t>
            </a:r>
            <a:endParaRPr sz="1600" dirty="0">
              <a:latin typeface="Arial" panose="020B0604020202020204" pitchFamily="34" charset="0"/>
              <a:cs typeface="Arial" panose="020B0604020202020204" pitchFamily="34" charset="0"/>
            </a:endParaRPr>
          </a:p>
        </p:txBody>
      </p:sp>
      <p:sp>
        <p:nvSpPr>
          <p:cNvPr id="12" name="Text Placeholder 1">
            <a:extLst>
              <a:ext uri="{FF2B5EF4-FFF2-40B4-BE49-F238E27FC236}">
                <a16:creationId xmlns:a16="http://schemas.microsoft.com/office/drawing/2014/main" id="{62FDFC0B-1568-6743-B908-CA84113BE2F0}"/>
              </a:ext>
            </a:extLst>
          </p:cNvPr>
          <p:cNvSpPr txBox="1">
            <a:spLocks/>
          </p:cNvSpPr>
          <p:nvPr/>
        </p:nvSpPr>
        <p:spPr>
          <a:xfrm>
            <a:off x="797845" y="1794278"/>
            <a:ext cx="10140559" cy="26253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Single’s day: Chinese Shopping Festival </a:t>
            </a:r>
          </a:p>
          <a:p>
            <a:pPr marL="285750"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Very high peak load </a:t>
            </a:r>
          </a:p>
          <a:p>
            <a:pPr marL="742950" lvl="1"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100s millions records per second </a:t>
            </a:r>
          </a:p>
          <a:p>
            <a:pPr marL="742950" lvl="1"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100s thousands payments per second </a:t>
            </a:r>
          </a:p>
          <a:p>
            <a:pPr marL="742950" lvl="1"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10 TBs of managed state </a:t>
            </a:r>
          </a:p>
          <a:p>
            <a:pPr marL="742950" lvl="1"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10s thousands of cores </a:t>
            </a:r>
          </a:p>
          <a:p>
            <a:pPr marL="285750" indent="-285750">
              <a:buFont typeface="Arial" panose="020B0604020202020204" pitchFamily="34" charset="0"/>
              <a:buChar char="•"/>
            </a:pPr>
            <a:r>
              <a:rPr lang="en-US" kern="0" dirty="0">
                <a:solidFill>
                  <a:sysClr val="windowText" lastClr="000000"/>
                </a:solidFill>
                <a:latin typeface="Arial" panose="020B0604020202020204" pitchFamily="34" charset="0"/>
                <a:cs typeface="Arial" panose="020B0604020202020204" pitchFamily="34" charset="0"/>
              </a:rPr>
              <a:t>Flink used in various areas in the process incl. payment, shipping, real-time recommendations and the giant dashboard</a:t>
            </a:r>
          </a:p>
          <a:p>
            <a:pPr marL="285750" indent="-285750">
              <a:buFont typeface="Arial" panose="020B0604020202020204" pitchFamily="34" charset="0"/>
              <a:buChar char="•"/>
            </a:pPr>
            <a:endParaRPr lang="en-US" kern="0" dirty="0">
              <a:solidFill>
                <a:sysClr val="windowText" lastClr="000000"/>
              </a:solidFill>
              <a:latin typeface="Arial" panose="020B0604020202020204" pitchFamily="34" charset="0"/>
              <a:cs typeface="Arial" panose="020B0604020202020204" pitchFamily="34" charset="0"/>
            </a:endParaRPr>
          </a:p>
          <a:p>
            <a:endParaRPr lang="en-US" kern="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kern="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473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Components</a:t>
            </a:r>
            <a:endParaRPr sz="3900" dirty="0">
              <a:latin typeface="Arial"/>
              <a:cs typeface="Arial"/>
            </a:endParaRPr>
          </a:p>
        </p:txBody>
      </p:sp>
      <p:pic>
        <p:nvPicPr>
          <p:cNvPr id="6" name="Picture 5">
            <a:extLst>
              <a:ext uri="{FF2B5EF4-FFF2-40B4-BE49-F238E27FC236}">
                <a16:creationId xmlns:a16="http://schemas.microsoft.com/office/drawing/2014/main" id="{115255EE-2AE0-4143-B5E5-B2290331FBE0}"/>
              </a:ext>
            </a:extLst>
          </p:cNvPr>
          <p:cNvPicPr>
            <a:picLocks noChangeAspect="1"/>
          </p:cNvPicPr>
          <p:nvPr/>
        </p:nvPicPr>
        <p:blipFill>
          <a:blip r:embed="rId3"/>
          <a:stretch>
            <a:fillRect/>
          </a:stretch>
        </p:blipFill>
        <p:spPr>
          <a:xfrm>
            <a:off x="2057400" y="3657600"/>
            <a:ext cx="8077200" cy="2667000"/>
          </a:xfrm>
          <a:prstGeom prst="rect">
            <a:avLst/>
          </a:prstGeom>
        </p:spPr>
      </p:pic>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Dispatcher</a:t>
            </a:r>
            <a:r>
              <a:rPr lang="en-US" dirty="0">
                <a:latin typeface="Arial" panose="020B0604020202020204" pitchFamily="34" charset="0"/>
                <a:cs typeface="Arial" panose="020B0604020202020204" pitchFamily="34" charset="0"/>
              </a:rPr>
              <a:t> provides a REST interface to submit applications for execution. Once an application is submitted for execution, it starts a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 and hands the application over.</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0482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Components</a:t>
            </a:r>
            <a:endParaRPr sz="3900" dirty="0">
              <a:latin typeface="Arial"/>
              <a:cs typeface="Arial"/>
            </a:endParaRPr>
          </a:p>
        </p:txBody>
      </p:sp>
      <p:pic>
        <p:nvPicPr>
          <p:cNvPr id="6" name="Picture 5">
            <a:extLst>
              <a:ext uri="{FF2B5EF4-FFF2-40B4-BE49-F238E27FC236}">
                <a16:creationId xmlns:a16="http://schemas.microsoft.com/office/drawing/2014/main" id="{115255EE-2AE0-4143-B5E5-B2290331FBE0}"/>
              </a:ext>
            </a:extLst>
          </p:cNvPr>
          <p:cNvPicPr>
            <a:picLocks noChangeAspect="1"/>
          </p:cNvPicPr>
          <p:nvPr/>
        </p:nvPicPr>
        <p:blipFill>
          <a:blip r:embed="rId3"/>
          <a:stretch>
            <a:fillRect/>
          </a:stretch>
        </p:blipFill>
        <p:spPr>
          <a:xfrm>
            <a:off x="2057400" y="3657600"/>
            <a:ext cx="8077200" cy="2667000"/>
          </a:xfrm>
          <a:prstGeom prst="rect">
            <a:avLst/>
          </a:prstGeom>
        </p:spPr>
      </p:pic>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 is the master process that controls the execution of a single application.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application is controlled by a different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 receives an application for execution.</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741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Components</a:t>
            </a:r>
            <a:endParaRPr sz="3900" dirty="0">
              <a:latin typeface="Arial"/>
              <a:cs typeface="Arial"/>
            </a:endParaRPr>
          </a:p>
        </p:txBody>
      </p:sp>
      <p:pic>
        <p:nvPicPr>
          <p:cNvPr id="6" name="Picture 5">
            <a:extLst>
              <a:ext uri="{FF2B5EF4-FFF2-40B4-BE49-F238E27FC236}">
                <a16:creationId xmlns:a16="http://schemas.microsoft.com/office/drawing/2014/main" id="{115255EE-2AE0-4143-B5E5-B2290331FBE0}"/>
              </a:ext>
            </a:extLst>
          </p:cNvPr>
          <p:cNvPicPr>
            <a:picLocks noChangeAspect="1"/>
          </p:cNvPicPr>
          <p:nvPr/>
        </p:nvPicPr>
        <p:blipFill>
          <a:blip r:embed="rId3"/>
          <a:stretch>
            <a:fillRect/>
          </a:stretch>
        </p:blipFill>
        <p:spPr>
          <a:xfrm>
            <a:off x="2057400" y="3657600"/>
            <a:ext cx="8077200" cy="2667000"/>
          </a:xfrm>
          <a:prstGeom prst="rect">
            <a:avLst/>
          </a:prstGeom>
        </p:spPr>
      </p:pic>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err="1">
                <a:latin typeface="Arial" panose="020B0604020202020204" pitchFamily="34" charset="0"/>
                <a:cs typeface="Arial" panose="020B0604020202020204" pitchFamily="34" charset="0"/>
              </a:rPr>
              <a:t>ResourceManager</a:t>
            </a:r>
            <a:r>
              <a:rPr lang="en-US" dirty="0">
                <a:latin typeface="Arial" panose="020B0604020202020204" pitchFamily="34" charset="0"/>
                <a:cs typeface="Arial" panose="020B0604020202020204" pitchFamily="34" charset="0"/>
              </a:rPr>
              <a:t> is responsible for managing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slots,</a:t>
            </a:r>
          </a:p>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TaskManagers</a:t>
            </a:r>
            <a:r>
              <a:rPr lang="en-US" dirty="0">
                <a:latin typeface="Arial" panose="020B0604020202020204" pitchFamily="34" charset="0"/>
                <a:cs typeface="Arial" panose="020B0604020202020204" pitchFamily="34" charset="0"/>
              </a:rPr>
              <a:t> are the worker processes of Flink. Each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provides a certain number of slots.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When a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 requests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slots, the </a:t>
            </a:r>
            <a:r>
              <a:rPr lang="en-US" b="1" dirty="0" err="1">
                <a:latin typeface="Arial" panose="020B0604020202020204" pitchFamily="34" charset="0"/>
                <a:cs typeface="Arial" panose="020B0604020202020204" pitchFamily="34" charset="0"/>
              </a:rPr>
              <a:t>ResourceManager</a:t>
            </a:r>
            <a:r>
              <a:rPr lang="en-US" dirty="0">
                <a:latin typeface="Arial" panose="020B0604020202020204" pitchFamily="34" charset="0"/>
                <a:cs typeface="Arial" panose="020B0604020202020204" pitchFamily="34" charset="0"/>
              </a:rPr>
              <a:t> instructs a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with idle slots to offer them to the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972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Components</a:t>
            </a:r>
            <a:endParaRPr sz="3900" dirty="0">
              <a:latin typeface="Arial"/>
              <a:cs typeface="Arial"/>
            </a:endParaRPr>
          </a:p>
        </p:txBody>
      </p:sp>
      <p:pic>
        <p:nvPicPr>
          <p:cNvPr id="6" name="Picture 5">
            <a:extLst>
              <a:ext uri="{FF2B5EF4-FFF2-40B4-BE49-F238E27FC236}">
                <a16:creationId xmlns:a16="http://schemas.microsoft.com/office/drawing/2014/main" id="{115255EE-2AE0-4143-B5E5-B2290331FBE0}"/>
              </a:ext>
            </a:extLst>
          </p:cNvPr>
          <p:cNvPicPr>
            <a:picLocks noChangeAspect="1"/>
          </p:cNvPicPr>
          <p:nvPr/>
        </p:nvPicPr>
        <p:blipFill>
          <a:blip r:embed="rId3"/>
          <a:stretch>
            <a:fillRect/>
          </a:stretch>
        </p:blipFill>
        <p:spPr>
          <a:xfrm>
            <a:off x="2057400" y="3657600"/>
            <a:ext cx="8077200" cy="2667000"/>
          </a:xfrm>
          <a:prstGeom prst="rect">
            <a:avLst/>
          </a:prstGeom>
        </p:spPr>
      </p:pic>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err="1">
                <a:latin typeface="Arial" panose="020B0604020202020204" pitchFamily="34" charset="0"/>
                <a:cs typeface="Arial" panose="020B0604020202020204" pitchFamily="34" charset="0"/>
              </a:rPr>
              <a:t>ResourceManager</a:t>
            </a:r>
            <a:r>
              <a:rPr lang="en-US" dirty="0">
                <a:latin typeface="Arial" panose="020B0604020202020204" pitchFamily="34" charset="0"/>
                <a:cs typeface="Arial" panose="020B0604020202020204" pitchFamily="34" charset="0"/>
              </a:rPr>
              <a:t> is responsible for managing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slots, </a:t>
            </a:r>
            <a:r>
              <a:rPr lang="en-US" dirty="0" err="1">
                <a:latin typeface="Arial" panose="020B0604020202020204" pitchFamily="34" charset="0"/>
                <a:cs typeface="Arial" panose="020B0604020202020204" pitchFamily="34" charset="0"/>
              </a:rPr>
              <a:t>Flink’s</a:t>
            </a:r>
            <a:r>
              <a:rPr lang="en-US" dirty="0">
                <a:latin typeface="Arial" panose="020B0604020202020204" pitchFamily="34" charset="0"/>
                <a:cs typeface="Arial" panose="020B0604020202020204" pitchFamily="34" charset="0"/>
              </a:rPr>
              <a:t> unit of processing resources.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When a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 requests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slots, the </a:t>
            </a:r>
            <a:r>
              <a:rPr lang="en-US" b="1" dirty="0" err="1">
                <a:latin typeface="Arial" panose="020B0604020202020204" pitchFamily="34" charset="0"/>
                <a:cs typeface="Arial" panose="020B0604020202020204" pitchFamily="34" charset="0"/>
              </a:rPr>
              <a:t>ResourceManager</a:t>
            </a:r>
            <a:r>
              <a:rPr lang="en-US" dirty="0">
                <a:latin typeface="Arial" panose="020B0604020202020204" pitchFamily="34" charset="0"/>
                <a:cs typeface="Arial" panose="020B0604020202020204" pitchFamily="34" charset="0"/>
              </a:rPr>
              <a:t> instructs a </a:t>
            </a:r>
            <a:r>
              <a:rPr lang="en-US" b="1" dirty="0" err="1">
                <a:latin typeface="Arial" panose="020B0604020202020204" pitchFamily="34" charset="0"/>
                <a:cs typeface="Arial" panose="020B0604020202020204" pitchFamily="34" charset="0"/>
              </a:rPr>
              <a:t>TaskManager</a:t>
            </a:r>
            <a:r>
              <a:rPr lang="en-US" dirty="0">
                <a:latin typeface="Arial" panose="020B0604020202020204" pitchFamily="34" charset="0"/>
                <a:cs typeface="Arial" panose="020B0604020202020204" pitchFamily="34" charset="0"/>
              </a:rPr>
              <a:t> with idle slots to offer them to the </a:t>
            </a:r>
            <a:r>
              <a:rPr lang="en-US" b="1" dirty="0" err="1">
                <a:latin typeface="Arial" panose="020B0604020202020204" pitchFamily="34" charset="0"/>
                <a:cs typeface="Arial" panose="020B0604020202020204" pitchFamily="34" charset="0"/>
              </a:rPr>
              <a:t>JobManager</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907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Transactional Processing</a:t>
            </a:r>
          </a:p>
          <a:p>
            <a:pPr marL="342900" indent="-342900">
              <a:buFont typeface="Arial"/>
              <a:buChar char="•"/>
            </a:pPr>
            <a:endParaRPr lang="en-US" b="1" dirty="0">
              <a:latin typeface="Arial" panose="020B0604020202020204" pitchFamily="34" charset="0"/>
              <a:cs typeface="Arial" panose="020B0604020202020204" pitchFamily="34" charset="0"/>
            </a:endParaRPr>
          </a:p>
          <a:p>
            <a:pPr marL="342900" indent="-342900">
              <a:buFont typeface="Arial"/>
              <a:buChar char="•"/>
            </a:pPr>
            <a:r>
              <a:rPr lang="en-US" dirty="0">
                <a:solidFill>
                  <a:srgbClr val="C00000"/>
                </a:solidFill>
                <a:latin typeface="Arial" panose="020B0604020202020204" pitchFamily="34" charset="0"/>
                <a:cs typeface="Arial" panose="020B0604020202020204" pitchFamily="34" charset="0"/>
              </a:rPr>
              <a:t>What if we need to make changes?</a:t>
            </a:r>
          </a:p>
          <a:p>
            <a:pPr marL="800100" lvl="1" indent="-342900">
              <a:buFont typeface="Arial"/>
              <a:buChar char="•"/>
            </a:pPr>
            <a:r>
              <a:rPr lang="en-US" dirty="0">
                <a:solidFill>
                  <a:schemeClr val="tx1"/>
                </a:solidFill>
                <a:latin typeface="Arial" panose="020B0604020202020204" pitchFamily="34" charset="0"/>
                <a:cs typeface="Arial" panose="020B0604020202020204" pitchFamily="34" charset="0"/>
              </a:rPr>
              <a:t>Change schema?</a:t>
            </a:r>
          </a:p>
          <a:p>
            <a:pPr marL="800100" lvl="1" indent="-342900">
              <a:buFont typeface="Arial"/>
              <a:buChar char="•"/>
            </a:pPr>
            <a:r>
              <a:rPr lang="en-US" dirty="0">
                <a:solidFill>
                  <a:schemeClr val="tx1"/>
                </a:solidFill>
                <a:latin typeface="Arial" panose="020B0604020202020204" pitchFamily="34" charset="0"/>
                <a:cs typeface="Arial" panose="020B0604020202020204" pitchFamily="34" charset="0"/>
              </a:rPr>
              <a:t>Scale the DB?</a:t>
            </a:r>
          </a:p>
          <a:p>
            <a:pPr marL="800100" lvl="1" indent="-342900">
              <a:buFont typeface="Arial"/>
              <a:buChar char="•"/>
            </a:pPr>
            <a:r>
              <a:rPr lang="en-US" dirty="0">
                <a:solidFill>
                  <a:schemeClr val="tx1"/>
                </a:solidFill>
                <a:latin typeface="Arial" panose="020B0604020202020204" pitchFamily="34" charset="0"/>
                <a:cs typeface="Arial" panose="020B0604020202020204" pitchFamily="34" charset="0"/>
              </a:rPr>
              <a:t>Use different programming language for </a:t>
            </a:r>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the order system?</a:t>
            </a:r>
          </a:p>
          <a:p>
            <a:pPr marL="800100" lvl="1" indent="-342900">
              <a:buFont typeface="Arial"/>
              <a:buChar char="•"/>
            </a:pPr>
            <a:endParaRPr lang="en-US" dirty="0">
              <a:solidFill>
                <a:schemeClr val="tx1"/>
              </a:solidFill>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Tight binding makes this difficult!</a:t>
            </a: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6" name="object 2">
            <a:extLst>
              <a:ext uri="{FF2B5EF4-FFF2-40B4-BE49-F238E27FC236}">
                <a16:creationId xmlns:a16="http://schemas.microsoft.com/office/drawing/2014/main" id="{0EA82570-6A08-B747-80A0-F5684198A82F}"/>
              </a:ext>
            </a:extLst>
          </p:cNvPr>
          <p:cNvSpPr/>
          <p:nvPr/>
        </p:nvSpPr>
        <p:spPr>
          <a:xfrm>
            <a:off x="5943600" y="2209800"/>
            <a:ext cx="5602955" cy="295927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05799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Layered APIs</a:t>
            </a:r>
            <a:endParaRPr sz="3900" dirty="0">
              <a:latin typeface="Arial"/>
              <a:cs typeface="Arial"/>
            </a:endParaRPr>
          </a:p>
        </p:txBody>
      </p:sp>
      <p:pic>
        <p:nvPicPr>
          <p:cNvPr id="5" name="Picture 4">
            <a:extLst>
              <a:ext uri="{FF2B5EF4-FFF2-40B4-BE49-F238E27FC236}">
                <a16:creationId xmlns:a16="http://schemas.microsoft.com/office/drawing/2014/main" id="{C0264B79-AA98-7E42-A38C-7D3F36EF7561}"/>
              </a:ext>
            </a:extLst>
          </p:cNvPr>
          <p:cNvPicPr>
            <a:picLocks noChangeAspect="1"/>
          </p:cNvPicPr>
          <p:nvPr/>
        </p:nvPicPr>
        <p:blipFill>
          <a:blip r:embed="rId3"/>
          <a:stretch>
            <a:fillRect/>
          </a:stretch>
        </p:blipFill>
        <p:spPr>
          <a:xfrm>
            <a:off x="902469" y="1828800"/>
            <a:ext cx="9753600" cy="3329580"/>
          </a:xfrm>
          <a:prstGeom prst="rect">
            <a:avLst/>
          </a:prstGeom>
        </p:spPr>
      </p:pic>
    </p:spTree>
    <p:extLst>
      <p:ext uri="{BB962C8B-B14F-4D97-AF65-F5344CB8AC3E}">
        <p14:creationId xmlns:p14="http://schemas.microsoft.com/office/powerpoint/2010/main" val="2020332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What can be streamed?</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DataStream APIs </a:t>
            </a:r>
            <a:r>
              <a:rPr lang="en-US" dirty="0">
                <a:latin typeface="Arial" panose="020B0604020202020204" pitchFamily="34" charset="0"/>
                <a:cs typeface="Arial" panose="020B0604020202020204" pitchFamily="34" charset="0"/>
              </a:rPr>
              <a:t>for Java and Scala will let you stream anything they can serialize.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basic types, i.e., String, Long, Integer, Boolean, Array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composite types: Tuples, POJOs, and Scala case classes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Docs: </a:t>
            </a:r>
            <a:r>
              <a:rPr lang="en-GB" dirty="0">
                <a:hlinkClick r:id="rId3"/>
              </a:rPr>
              <a:t>https://ci.apache.org/projects/flink/flink-docs-stable/dev/datastream_api.html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041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dirty="0">
                <a:latin typeface="Arial" panose="020B0604020202020204" pitchFamily="34" charset="0"/>
                <a:cs typeface="Arial" panose="020B0604020202020204" pitchFamily="34" charset="0"/>
              </a:rPr>
              <a:t>Typical Flink streaming application structure:</a:t>
            </a:r>
          </a:p>
          <a:p>
            <a:pPr lvl="1"/>
            <a:r>
              <a:rPr lang="en-US" dirty="0">
                <a:latin typeface="Arial" panose="020B0604020202020204" pitchFamily="34" charset="0"/>
                <a:cs typeface="Arial" panose="020B0604020202020204" pitchFamily="34" charset="0"/>
              </a:rPr>
              <a:t>1. Set up the execution environment.</a:t>
            </a:r>
          </a:p>
          <a:p>
            <a:pPr lvl="1"/>
            <a:r>
              <a:rPr lang="en-US" dirty="0">
                <a:latin typeface="Arial" panose="020B0604020202020204" pitchFamily="34" charset="0"/>
                <a:cs typeface="Arial" panose="020B0604020202020204" pitchFamily="34" charset="0"/>
              </a:rPr>
              <a:t>2. Read one or more streams from data sources.</a:t>
            </a:r>
          </a:p>
          <a:p>
            <a:pPr lvl="1"/>
            <a:r>
              <a:rPr lang="en-US" dirty="0">
                <a:latin typeface="Arial" panose="020B0604020202020204" pitchFamily="34" charset="0"/>
                <a:cs typeface="Arial" panose="020B0604020202020204" pitchFamily="34" charset="0"/>
              </a:rPr>
              <a:t>3. Apply streaming transformations to implement the application logic.</a:t>
            </a:r>
          </a:p>
          <a:p>
            <a:pPr lvl="1"/>
            <a:r>
              <a:rPr lang="en-US" dirty="0">
                <a:latin typeface="Arial" panose="020B0604020202020204" pitchFamily="34" charset="0"/>
                <a:cs typeface="Arial" panose="020B0604020202020204" pitchFamily="34" charset="0"/>
              </a:rPr>
              <a:t>4. Optionally output the result to one or more data sinks.	</a:t>
            </a:r>
          </a:p>
          <a:p>
            <a:pPr lvl="1"/>
            <a:r>
              <a:rPr lang="en-US" dirty="0">
                <a:latin typeface="Arial" panose="020B0604020202020204" pitchFamily="34" charset="0"/>
                <a:cs typeface="Arial" panose="020B0604020202020204" pitchFamily="34" charset="0"/>
              </a:rPr>
              <a:t>5. Execute the program.</a:t>
            </a:r>
            <a:endParaRPr lang="en-US" dirty="0">
              <a:solidFill>
                <a:schemeClr val="tx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0101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Set Up Execution Environment</a:t>
            </a:r>
          </a:p>
          <a:p>
            <a:endParaRPr lang="en-US" b="1" dirty="0">
              <a:latin typeface="Arial" panose="020B0604020202020204" pitchFamily="34" charset="0"/>
              <a:cs typeface="Arial" panose="020B0604020202020204" pitchFamily="34" charset="0"/>
            </a:endParaRPr>
          </a:p>
          <a:p>
            <a:r>
              <a:rPr lang="en-GB" dirty="0">
                <a:solidFill>
                  <a:srgbClr val="808080"/>
                </a:solidFill>
              </a:rPr>
              <a:t>// create a local stream execution environment</a:t>
            </a:r>
            <a:br>
              <a:rPr lang="en-GB" dirty="0">
                <a:solidFill>
                  <a:srgbClr val="808080"/>
                </a:solidFill>
              </a:rPr>
            </a:br>
            <a:r>
              <a:rPr lang="en-GB" dirty="0" err="1">
                <a:solidFill>
                  <a:srgbClr val="CC7832"/>
                </a:solidFill>
              </a:rPr>
              <a:t>val</a:t>
            </a:r>
            <a:r>
              <a:rPr lang="en-GB" dirty="0">
                <a:solidFill>
                  <a:srgbClr val="CC7832"/>
                </a:solidFill>
              </a:rPr>
              <a:t> </a:t>
            </a:r>
            <a:r>
              <a:rPr lang="en-GB" dirty="0" err="1"/>
              <a:t>localEnv</a:t>
            </a:r>
            <a:r>
              <a:rPr lang="en-GB" dirty="0"/>
              <a:t>: </a:t>
            </a:r>
            <a:r>
              <a:rPr lang="en-GB" dirty="0" err="1"/>
              <a:t>StreamExecutionEnvironment.createLocalEnvironment</a:t>
            </a:r>
            <a:r>
              <a:rPr lang="en-GB" dirty="0"/>
              <a:t>()</a:t>
            </a:r>
            <a:br>
              <a:rPr lang="en-GB" dirty="0"/>
            </a:br>
            <a:br>
              <a:rPr lang="en-GB" dirty="0"/>
            </a:br>
            <a:r>
              <a:rPr lang="en-GB" dirty="0">
                <a:solidFill>
                  <a:srgbClr val="808080"/>
                </a:solidFill>
              </a:rPr>
              <a:t>// create a remote stream execution environment</a:t>
            </a:r>
            <a:br>
              <a:rPr lang="en-GB" dirty="0">
                <a:solidFill>
                  <a:srgbClr val="808080"/>
                </a:solidFill>
              </a:rPr>
            </a:br>
            <a:r>
              <a:rPr lang="en-GB" dirty="0" err="1">
                <a:solidFill>
                  <a:srgbClr val="CC7832"/>
                </a:solidFill>
              </a:rPr>
              <a:t>val</a:t>
            </a:r>
            <a:r>
              <a:rPr lang="en-GB" dirty="0">
                <a:solidFill>
                  <a:srgbClr val="CC7832"/>
                </a:solidFill>
              </a:rPr>
              <a:t> </a:t>
            </a:r>
            <a:r>
              <a:rPr lang="en-GB" dirty="0" err="1"/>
              <a:t>remoteEnv</a:t>
            </a:r>
            <a:r>
              <a:rPr lang="en-GB" dirty="0"/>
              <a:t> = </a:t>
            </a:r>
            <a:r>
              <a:rPr lang="en-GB" dirty="0" err="1"/>
              <a:t>StreamExecutionEnvironment.createRemoteEnvironment</a:t>
            </a:r>
            <a:r>
              <a:rPr lang="en-GB" dirty="0"/>
              <a:t>(</a:t>
            </a:r>
            <a:br>
              <a:rPr lang="en-GB" dirty="0"/>
            </a:br>
            <a:r>
              <a:rPr lang="en-GB" dirty="0"/>
              <a:t>	</a:t>
            </a:r>
            <a:r>
              <a:rPr lang="en-GB" dirty="0">
                <a:solidFill>
                  <a:srgbClr val="6A8759"/>
                </a:solidFill>
              </a:rPr>
              <a:t>"host"</a:t>
            </a:r>
            <a:r>
              <a:rPr lang="en-GB" dirty="0">
                <a:solidFill>
                  <a:srgbClr val="CC7832"/>
                </a:solidFill>
              </a:rPr>
              <a:t>,                </a:t>
            </a:r>
            <a:r>
              <a:rPr lang="en-GB" dirty="0">
                <a:solidFill>
                  <a:srgbClr val="808080"/>
                </a:solidFill>
              </a:rPr>
              <a:t>// hostname of </a:t>
            </a:r>
            <a:r>
              <a:rPr lang="en-GB" dirty="0" err="1">
                <a:solidFill>
                  <a:srgbClr val="808080"/>
                </a:solidFill>
              </a:rPr>
              <a:t>JobManager</a:t>
            </a:r>
            <a:br>
              <a:rPr lang="en-GB" dirty="0">
                <a:solidFill>
                  <a:srgbClr val="808080"/>
                </a:solidFill>
              </a:rPr>
            </a:br>
            <a:r>
              <a:rPr lang="en-GB" dirty="0">
                <a:solidFill>
                  <a:srgbClr val="808080"/>
                </a:solidFill>
              </a:rPr>
              <a:t>	</a:t>
            </a:r>
            <a:r>
              <a:rPr lang="en-GB" dirty="0">
                <a:solidFill>
                  <a:srgbClr val="6897BB"/>
                </a:solidFill>
              </a:rPr>
              <a:t>1234</a:t>
            </a:r>
            <a:r>
              <a:rPr lang="en-GB" dirty="0">
                <a:solidFill>
                  <a:srgbClr val="CC7832"/>
                </a:solidFill>
              </a:rPr>
              <a:t>,                  </a:t>
            </a:r>
            <a:r>
              <a:rPr lang="en-GB" dirty="0">
                <a:solidFill>
                  <a:srgbClr val="808080"/>
                </a:solidFill>
              </a:rPr>
              <a:t>// port of </a:t>
            </a:r>
            <a:r>
              <a:rPr lang="en-GB" dirty="0" err="1">
                <a:solidFill>
                  <a:srgbClr val="808080"/>
                </a:solidFill>
              </a:rPr>
              <a:t>JobManager</a:t>
            </a:r>
            <a:r>
              <a:rPr lang="en-GB" dirty="0">
                <a:solidFill>
                  <a:srgbClr val="808080"/>
                </a:solidFill>
              </a:rPr>
              <a:t> process</a:t>
            </a:r>
            <a:br>
              <a:rPr lang="en-GB" dirty="0">
                <a:solidFill>
                  <a:srgbClr val="808080"/>
                </a:solidFill>
              </a:rPr>
            </a:br>
            <a:r>
              <a:rPr lang="en-GB" dirty="0">
                <a:solidFill>
                  <a:srgbClr val="808080"/>
                </a:solidFill>
              </a:rPr>
              <a:t>	</a:t>
            </a:r>
            <a:r>
              <a:rPr lang="en-GB" dirty="0">
                <a:solidFill>
                  <a:srgbClr val="6A8759"/>
                </a:solidFill>
              </a:rPr>
              <a:t>"path/to/</a:t>
            </a:r>
            <a:r>
              <a:rPr lang="en-GB" dirty="0" err="1">
                <a:solidFill>
                  <a:srgbClr val="6A8759"/>
                </a:solidFill>
              </a:rPr>
              <a:t>jarFile.jar</a:t>
            </a:r>
            <a:r>
              <a:rPr lang="en-GB" dirty="0">
                <a:solidFill>
                  <a:srgbClr val="6A8759"/>
                </a:solidFill>
              </a:rPr>
              <a:t>"</a:t>
            </a:r>
            <a:r>
              <a:rPr lang="en-GB" dirty="0"/>
              <a:t>)  </a:t>
            </a:r>
            <a:r>
              <a:rPr lang="en-GB" dirty="0">
                <a:solidFill>
                  <a:srgbClr val="808080"/>
                </a:solidFill>
              </a:rPr>
              <a:t>// JAR file to ship to the </a:t>
            </a:r>
            <a:r>
              <a:rPr lang="en-GB" dirty="0" err="1">
                <a:solidFill>
                  <a:srgbClr val="808080"/>
                </a:solidFill>
              </a:rPr>
              <a:t>JobManager</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7604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Read one or more streams from data sources</a:t>
            </a:r>
          </a:p>
          <a:p>
            <a:endParaRPr lang="en-US" b="1" dirty="0">
              <a:latin typeface="Arial" panose="020B0604020202020204" pitchFamily="34" charset="0"/>
              <a:cs typeface="Arial" panose="020B0604020202020204" pitchFamily="34" charset="0"/>
            </a:endParaRPr>
          </a:p>
          <a:p>
            <a:r>
              <a:rPr lang="en-GB" dirty="0" err="1">
                <a:solidFill>
                  <a:srgbClr val="CC7832"/>
                </a:solidFill>
              </a:rPr>
              <a:t>val</a:t>
            </a:r>
            <a:r>
              <a:rPr lang="en-GB" dirty="0">
                <a:solidFill>
                  <a:srgbClr val="CC7832"/>
                </a:solidFill>
              </a:rPr>
              <a:t> </a:t>
            </a:r>
            <a:r>
              <a:rPr lang="en-GB" dirty="0" err="1"/>
              <a:t>sensorData</a:t>
            </a:r>
            <a:r>
              <a:rPr lang="en-GB" dirty="0"/>
              <a:t>: DataStream[</a:t>
            </a:r>
            <a:r>
              <a:rPr lang="en-GB" dirty="0" err="1"/>
              <a:t>SensorReading</a:t>
            </a:r>
            <a:r>
              <a:rPr lang="en-GB" dirty="0"/>
              <a:t>] = </a:t>
            </a:r>
            <a:r>
              <a:rPr lang="en-GB" dirty="0" err="1"/>
              <a:t>env.addSource</a:t>
            </a:r>
            <a:r>
              <a:rPr lang="en-GB" dirty="0"/>
              <a:t>(</a:t>
            </a:r>
            <a:r>
              <a:rPr lang="en-GB" dirty="0">
                <a:solidFill>
                  <a:srgbClr val="CC7832"/>
                </a:solidFill>
              </a:rPr>
              <a:t>new </a:t>
            </a:r>
            <a:r>
              <a:rPr lang="en-GB" dirty="0" err="1"/>
              <a:t>SensorSource</a:t>
            </a:r>
            <a:r>
              <a:rPr lang="en-GB" dirty="0"/>
              <a:t>)</a:t>
            </a:r>
          </a:p>
          <a:p>
            <a:endParaRPr lang="en-GB" dirty="0">
              <a:latin typeface="Arial" panose="020B0604020202020204" pitchFamily="34" charset="0"/>
              <a:cs typeface="Arial" panose="020B0604020202020204" pitchFamily="34" charset="0"/>
            </a:endParaRPr>
          </a:p>
          <a:p>
            <a:r>
              <a:rPr lang="en-GB" dirty="0" err="1">
                <a:solidFill>
                  <a:srgbClr val="CC7832"/>
                </a:solidFill>
              </a:rPr>
              <a:t>val</a:t>
            </a:r>
            <a:r>
              <a:rPr lang="en-GB" dirty="0">
                <a:solidFill>
                  <a:srgbClr val="CC7832"/>
                </a:solidFill>
              </a:rPr>
              <a:t> </a:t>
            </a:r>
            <a:r>
              <a:rPr lang="en-GB" dirty="0"/>
              <a:t>text = </a:t>
            </a:r>
            <a:r>
              <a:rPr lang="en-GB" dirty="0" err="1"/>
              <a:t>env.socketTextStream</a:t>
            </a:r>
            <a:r>
              <a:rPr lang="en-GB" dirty="0"/>
              <a:t>(</a:t>
            </a:r>
            <a:r>
              <a:rPr lang="en-GB" dirty="0">
                <a:solidFill>
                  <a:srgbClr val="6A8759"/>
                </a:solidFill>
              </a:rPr>
              <a:t>"localhost"</a:t>
            </a:r>
            <a:r>
              <a:rPr lang="en-GB" dirty="0">
                <a:solidFill>
                  <a:srgbClr val="CC7832"/>
                </a:solidFill>
              </a:rPr>
              <a:t>, </a:t>
            </a:r>
            <a:r>
              <a:rPr lang="en-GB" dirty="0">
                <a:solidFill>
                  <a:srgbClr val="6897BB"/>
                </a:solidFill>
              </a:rPr>
              <a:t>9999</a:t>
            </a:r>
            <a:r>
              <a:rPr lang="en-GB" dirty="0"/>
              <a:t>)</a:t>
            </a:r>
          </a:p>
          <a:p>
            <a:endParaRPr lang="en-GB" dirty="0"/>
          </a:p>
          <a:p>
            <a:r>
              <a:rPr lang="en-GB" dirty="0" err="1">
                <a:solidFill>
                  <a:srgbClr val="CC7832"/>
                </a:solidFill>
              </a:rPr>
              <a:t>val</a:t>
            </a:r>
            <a:r>
              <a:rPr lang="en-GB" dirty="0">
                <a:solidFill>
                  <a:srgbClr val="CC7832"/>
                </a:solidFill>
              </a:rPr>
              <a:t> </a:t>
            </a:r>
            <a:r>
              <a:rPr lang="en-GB" dirty="0"/>
              <a:t>kinesis = </a:t>
            </a:r>
            <a:r>
              <a:rPr lang="en-GB" dirty="0" err="1"/>
              <a:t>env.addSource</a:t>
            </a:r>
            <a:r>
              <a:rPr lang="en-GB" dirty="0"/>
              <a:t>(</a:t>
            </a:r>
            <a:r>
              <a:rPr lang="en-GB" dirty="0">
                <a:solidFill>
                  <a:srgbClr val="CC7832"/>
                </a:solidFill>
              </a:rPr>
              <a:t>new </a:t>
            </a:r>
            <a:r>
              <a:rPr lang="en-GB" dirty="0" err="1"/>
              <a:t>FlinkKinesisConsumer</a:t>
            </a:r>
            <a:r>
              <a:rPr lang="en-GB" dirty="0"/>
              <a:t>[String](</a:t>
            </a:r>
          </a:p>
          <a:p>
            <a:r>
              <a:rPr lang="en-GB" dirty="0">
                <a:solidFill>
                  <a:srgbClr val="6A8759"/>
                </a:solidFill>
              </a:rPr>
              <a:t>	"</a:t>
            </a:r>
            <a:r>
              <a:rPr lang="en-GB" dirty="0" err="1">
                <a:solidFill>
                  <a:srgbClr val="6A8759"/>
                </a:solidFill>
              </a:rPr>
              <a:t>kinesis_stream_name</a:t>
            </a:r>
            <a:r>
              <a:rPr lang="en-GB" dirty="0">
                <a:solidFill>
                  <a:srgbClr val="6A8759"/>
                </a:solidFill>
              </a:rPr>
              <a:t>"</a:t>
            </a:r>
            <a:r>
              <a:rPr lang="en-GB" dirty="0">
                <a:solidFill>
                  <a:srgbClr val="CC7832"/>
                </a:solidFill>
              </a:rPr>
              <a:t>, new </a:t>
            </a:r>
            <a:r>
              <a:rPr lang="en-GB" dirty="0" err="1"/>
              <a:t>SimpleStringSchema</a:t>
            </a:r>
            <a:r>
              <a:rPr lang="en-GB" dirty="0">
                <a:solidFill>
                  <a:srgbClr val="CC7832"/>
                </a:solidFill>
              </a:rPr>
              <a:t>, </a:t>
            </a:r>
            <a:r>
              <a:rPr lang="en-GB" dirty="0" err="1"/>
              <a:t>consumerConfig</a:t>
            </a:r>
            <a:r>
              <a:rPr lang="en-GB" dirty="0"/>
              <a:t>))</a:t>
            </a:r>
          </a:p>
          <a:p>
            <a:endParaRPr lang="en-GB" dirty="0"/>
          </a:p>
          <a:p>
            <a:r>
              <a:rPr lang="en-GB" dirty="0" err="1">
                <a:solidFill>
                  <a:srgbClr val="CC7832"/>
                </a:solidFill>
              </a:rPr>
              <a:t>val</a:t>
            </a:r>
            <a:r>
              <a:rPr lang="en-GB" dirty="0">
                <a:solidFill>
                  <a:srgbClr val="CC7832"/>
                </a:solidFill>
              </a:rPr>
              <a:t> </a:t>
            </a:r>
            <a:r>
              <a:rPr lang="en-GB" dirty="0"/>
              <a:t>stream = </a:t>
            </a:r>
            <a:r>
              <a:rPr lang="en-GB" dirty="0" err="1"/>
              <a:t>env.addSource</a:t>
            </a:r>
            <a:r>
              <a:rPr lang="en-GB" dirty="0"/>
              <a:t>(</a:t>
            </a:r>
            <a:r>
              <a:rPr lang="en-GB" dirty="0">
                <a:solidFill>
                  <a:srgbClr val="CC7832"/>
                </a:solidFill>
              </a:rPr>
              <a:t>new </a:t>
            </a:r>
            <a:r>
              <a:rPr lang="en-GB" dirty="0"/>
              <a:t>FlinkKafkaConsumer08[String](</a:t>
            </a:r>
          </a:p>
          <a:p>
            <a:r>
              <a:rPr lang="en-GB" dirty="0">
                <a:solidFill>
                  <a:srgbClr val="6A8759"/>
                </a:solidFill>
              </a:rPr>
              <a:t>	"topic"</a:t>
            </a:r>
            <a:r>
              <a:rPr lang="en-GB" dirty="0">
                <a:solidFill>
                  <a:srgbClr val="CC7832"/>
                </a:solidFill>
              </a:rPr>
              <a:t>, new </a:t>
            </a:r>
            <a:r>
              <a:rPr lang="en-GB" dirty="0" err="1"/>
              <a:t>SimpleStringSchema</a:t>
            </a:r>
            <a:r>
              <a:rPr lang="en-GB" dirty="0"/>
              <a:t>()</a:t>
            </a:r>
            <a:r>
              <a:rPr lang="en-GB" dirty="0">
                <a:solidFill>
                  <a:srgbClr val="CC7832"/>
                </a:solidFill>
              </a:rPr>
              <a:t>, </a:t>
            </a:r>
            <a:r>
              <a:rPr lang="en-GB" dirty="0"/>
              <a:t>properties))</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7917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19395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Apply transformations</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Map</a:t>
            </a:r>
          </a:p>
          <a:p>
            <a:r>
              <a:rPr lang="en-GB" dirty="0" err="1">
                <a:solidFill>
                  <a:srgbClr val="CC7832"/>
                </a:solidFill>
              </a:rPr>
              <a:t>val</a:t>
            </a:r>
            <a:r>
              <a:rPr lang="en-GB" dirty="0">
                <a:solidFill>
                  <a:srgbClr val="CC7832"/>
                </a:solidFill>
              </a:rPr>
              <a:t> </a:t>
            </a:r>
            <a:r>
              <a:rPr lang="en-GB" dirty="0"/>
              <a:t>readings: DataStream[</a:t>
            </a:r>
            <a:r>
              <a:rPr lang="en-GB" dirty="0" err="1"/>
              <a:t>SensorReading</a:t>
            </a:r>
            <a:r>
              <a:rPr lang="en-GB" dirty="0"/>
              <a:t>] = ...</a:t>
            </a:r>
            <a:br>
              <a:rPr lang="en-GB" dirty="0"/>
            </a:br>
            <a:r>
              <a:rPr lang="en-GB" dirty="0" err="1">
                <a:solidFill>
                  <a:srgbClr val="CC7832"/>
                </a:solidFill>
              </a:rPr>
              <a:t>val</a:t>
            </a:r>
            <a:r>
              <a:rPr lang="en-GB" dirty="0">
                <a:solidFill>
                  <a:srgbClr val="CC7832"/>
                </a:solidFill>
              </a:rPr>
              <a:t> </a:t>
            </a:r>
            <a:r>
              <a:rPr lang="en-GB" dirty="0" err="1"/>
              <a:t>sensorIds</a:t>
            </a:r>
            <a:r>
              <a:rPr lang="en-GB" dirty="0"/>
              <a:t>: DataStream[String] = </a:t>
            </a:r>
            <a:r>
              <a:rPr lang="en-GB" dirty="0" err="1"/>
              <a:t>readings.map</a:t>
            </a:r>
            <a:r>
              <a:rPr lang="en-GB" dirty="0"/>
              <a:t>(r =&gt; </a:t>
            </a:r>
            <a:r>
              <a:rPr lang="en-GB" dirty="0" err="1"/>
              <a:t>r.id</a:t>
            </a:r>
            <a:r>
              <a:rPr lang="en-GB" dirty="0"/>
              <a:t>)</a:t>
            </a:r>
            <a:br>
              <a:rPr lang="en-GB" dirty="0"/>
            </a:b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Graphic 3" descr="Line arrow Slight curve">
            <a:extLst>
              <a:ext uri="{FF2B5EF4-FFF2-40B4-BE49-F238E27FC236}">
                <a16:creationId xmlns:a16="http://schemas.microsoft.com/office/drawing/2014/main" id="{AEBB3C43-585E-C04B-96E2-9AA46CDD4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28486">
            <a:off x="3258593" y="3277860"/>
            <a:ext cx="1134260" cy="1408942"/>
          </a:xfrm>
          <a:prstGeom prst="rect">
            <a:avLst/>
          </a:prstGeom>
        </p:spPr>
      </p:pic>
      <p:sp>
        <p:nvSpPr>
          <p:cNvPr id="3" name="Rectangle 2">
            <a:extLst>
              <a:ext uri="{FF2B5EF4-FFF2-40B4-BE49-F238E27FC236}">
                <a16:creationId xmlns:a16="http://schemas.microsoft.com/office/drawing/2014/main" id="{08FCB067-ACB7-1348-B73F-675D6F597861}"/>
              </a:ext>
            </a:extLst>
          </p:cNvPr>
          <p:cNvSpPr/>
          <p:nvPr/>
        </p:nvSpPr>
        <p:spPr>
          <a:xfrm>
            <a:off x="4462289" y="3982331"/>
            <a:ext cx="6597954" cy="369332"/>
          </a:xfrm>
          <a:prstGeom prst="rect">
            <a:avLst/>
          </a:prstGeom>
        </p:spPr>
        <p:txBody>
          <a:bodyPr wrap="square">
            <a:spAutoFit/>
          </a:bodyPr>
          <a:lstStyle/>
          <a:p>
            <a:r>
              <a:rPr lang="en-GB" dirty="0">
                <a:latin typeface="Arial" panose="020B0604020202020204" pitchFamily="34" charset="0"/>
                <a:cs typeface="Arial" panose="020B0604020202020204" pitchFamily="34" charset="0"/>
              </a:rPr>
              <a:t>E</a:t>
            </a:r>
            <a:r>
              <a:rPr lang="en-GB" dirty="0"/>
              <a:t>xtracts the first field (id) of each </a:t>
            </a:r>
            <a:r>
              <a:rPr lang="en-GB" dirty="0" err="1"/>
              <a:t>SensorReading</a:t>
            </a:r>
            <a:r>
              <a:rPr lang="en-GB" dirty="0"/>
              <a:t> in the input stream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88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Apply transformations</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Filter</a:t>
            </a:r>
          </a:p>
          <a:p>
            <a:r>
              <a:rPr lang="en-GB" dirty="0" err="1">
                <a:solidFill>
                  <a:srgbClr val="CC7832"/>
                </a:solidFill>
              </a:rPr>
              <a:t>val</a:t>
            </a:r>
            <a:r>
              <a:rPr lang="en-GB" dirty="0">
                <a:solidFill>
                  <a:srgbClr val="CC7832"/>
                </a:solidFill>
              </a:rPr>
              <a:t> </a:t>
            </a:r>
            <a:r>
              <a:rPr lang="en-GB" dirty="0"/>
              <a:t>readings: DataStream[</a:t>
            </a:r>
            <a:r>
              <a:rPr lang="en-GB" dirty="0" err="1"/>
              <a:t>SensorReadings</a:t>
            </a:r>
            <a:r>
              <a:rPr lang="en-GB" dirty="0"/>
              <a:t>] = ...</a:t>
            </a:r>
            <a:br>
              <a:rPr lang="en-GB" dirty="0"/>
            </a:br>
            <a:r>
              <a:rPr lang="en-GB" dirty="0" err="1">
                <a:solidFill>
                  <a:srgbClr val="CC7832"/>
                </a:solidFill>
              </a:rPr>
              <a:t>val</a:t>
            </a:r>
            <a:r>
              <a:rPr lang="en-GB" dirty="0">
                <a:solidFill>
                  <a:srgbClr val="CC7832"/>
                </a:solidFill>
              </a:rPr>
              <a:t> </a:t>
            </a:r>
            <a:r>
              <a:rPr lang="en-GB" dirty="0" err="1"/>
              <a:t>filteredSensors</a:t>
            </a:r>
            <a:r>
              <a:rPr lang="en-GB" dirty="0"/>
              <a:t> = </a:t>
            </a:r>
            <a:r>
              <a:rPr lang="en-GB" dirty="0" err="1"/>
              <a:t>readings.filter</a:t>
            </a:r>
            <a:r>
              <a:rPr lang="en-GB" dirty="0"/>
              <a:t>( r =&gt;  </a:t>
            </a:r>
            <a:r>
              <a:rPr lang="en-GB" dirty="0" err="1"/>
              <a:t>r.temperature</a:t>
            </a:r>
            <a:r>
              <a:rPr lang="en-GB" dirty="0"/>
              <a:t> &gt;= </a:t>
            </a:r>
            <a:r>
              <a:rPr lang="en-GB" dirty="0">
                <a:solidFill>
                  <a:srgbClr val="6897BB"/>
                </a:solidFill>
              </a:rPr>
              <a:t>25 </a:t>
            </a:r>
            <a:r>
              <a:rPr lang="en-GB" dirty="0"/>
              <a:t>)</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Graphic 3" descr="Line arrow Slight curve">
            <a:extLst>
              <a:ext uri="{FF2B5EF4-FFF2-40B4-BE49-F238E27FC236}">
                <a16:creationId xmlns:a16="http://schemas.microsoft.com/office/drawing/2014/main" id="{CE637ED4-AD71-9C43-8B76-A114BA845E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16118">
            <a:off x="3344357" y="3126368"/>
            <a:ext cx="1134260" cy="1408942"/>
          </a:xfrm>
          <a:prstGeom prst="rect">
            <a:avLst/>
          </a:prstGeom>
        </p:spPr>
      </p:pic>
      <p:sp>
        <p:nvSpPr>
          <p:cNvPr id="3" name="Rectangle 2">
            <a:extLst>
              <a:ext uri="{FF2B5EF4-FFF2-40B4-BE49-F238E27FC236}">
                <a16:creationId xmlns:a16="http://schemas.microsoft.com/office/drawing/2014/main" id="{7E83CDDE-1065-7140-81C9-C0521499CA0F}"/>
              </a:ext>
            </a:extLst>
          </p:cNvPr>
          <p:cNvSpPr/>
          <p:nvPr/>
        </p:nvSpPr>
        <p:spPr>
          <a:xfrm>
            <a:off x="4662755" y="3831912"/>
            <a:ext cx="5851602" cy="369332"/>
          </a:xfrm>
          <a:prstGeom prst="rect">
            <a:avLst/>
          </a:prstGeom>
        </p:spPr>
        <p:txBody>
          <a:bodyPr wrap="none">
            <a:spAutoFit/>
          </a:bodyPr>
          <a:lstStyle/>
          <a:p>
            <a:r>
              <a:rPr lang="en-GB" dirty="0"/>
              <a:t>Drop all sensor measurements with temperature below 25°F</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3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Apply transformations</a:t>
            </a:r>
          </a:p>
          <a:p>
            <a:endParaRPr lang="en-US" b="1"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FlatMap</a:t>
            </a:r>
            <a:endParaRPr lang="en-US" dirty="0">
              <a:latin typeface="Arial" panose="020B0604020202020204" pitchFamily="34" charset="0"/>
              <a:cs typeface="Arial" panose="020B0604020202020204" pitchFamily="34" charset="0"/>
            </a:endParaRPr>
          </a:p>
          <a:p>
            <a:r>
              <a:rPr lang="en-GB" dirty="0" err="1">
                <a:solidFill>
                  <a:srgbClr val="CC7832"/>
                </a:solidFill>
              </a:rPr>
              <a:t>val</a:t>
            </a:r>
            <a:r>
              <a:rPr lang="en-GB" dirty="0">
                <a:solidFill>
                  <a:srgbClr val="CC7832"/>
                </a:solidFill>
              </a:rPr>
              <a:t> </a:t>
            </a:r>
            <a:r>
              <a:rPr lang="en-GB" dirty="0"/>
              <a:t>sentences: DataStream[String] = ...</a:t>
            </a:r>
            <a:br>
              <a:rPr lang="en-GB" dirty="0"/>
            </a:br>
            <a:r>
              <a:rPr lang="en-GB" dirty="0" err="1">
                <a:solidFill>
                  <a:srgbClr val="CC7832"/>
                </a:solidFill>
              </a:rPr>
              <a:t>val</a:t>
            </a:r>
            <a:r>
              <a:rPr lang="en-GB" dirty="0">
                <a:solidFill>
                  <a:srgbClr val="CC7832"/>
                </a:solidFill>
              </a:rPr>
              <a:t> </a:t>
            </a:r>
            <a:r>
              <a:rPr lang="en-GB" dirty="0"/>
              <a:t>words: DataStream[String] = sentences</a:t>
            </a:r>
            <a:br>
              <a:rPr lang="en-GB" dirty="0"/>
            </a:br>
            <a:r>
              <a:rPr lang="en-GB" dirty="0"/>
              <a:t>.</a:t>
            </a:r>
            <a:r>
              <a:rPr lang="en-GB" dirty="0" err="1"/>
              <a:t>flatMap</a:t>
            </a:r>
            <a:r>
              <a:rPr lang="en-GB" dirty="0"/>
              <a:t>(id =&gt; </a:t>
            </a:r>
            <a:r>
              <a:rPr lang="en-GB" dirty="0" err="1"/>
              <a:t>id.split</a:t>
            </a:r>
            <a:r>
              <a:rPr lang="en-GB" dirty="0"/>
              <a:t>(</a:t>
            </a:r>
            <a:r>
              <a:rPr lang="en-GB" dirty="0">
                <a:solidFill>
                  <a:srgbClr val="6A8759"/>
                </a:solidFill>
              </a:rPr>
              <a:t>" "</a:t>
            </a:r>
            <a:r>
              <a:rPr lang="en-GB" dirty="0"/>
              <a:t>))</a:t>
            </a:r>
            <a:br>
              <a:rPr lang="en-GB" dirty="0"/>
            </a:br>
            <a:br>
              <a:rPr lang="en-GB" dirty="0"/>
            </a:b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Graphic 4" descr="Line arrow Slight curve">
            <a:extLst>
              <a:ext uri="{FF2B5EF4-FFF2-40B4-BE49-F238E27FC236}">
                <a16:creationId xmlns:a16="http://schemas.microsoft.com/office/drawing/2014/main" id="{EF95BB16-0794-F544-90AC-8C2485602C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16118">
            <a:off x="2816768" y="3542617"/>
            <a:ext cx="1134260" cy="1408942"/>
          </a:xfrm>
          <a:prstGeom prst="rect">
            <a:avLst/>
          </a:prstGeom>
        </p:spPr>
      </p:pic>
      <p:sp>
        <p:nvSpPr>
          <p:cNvPr id="4" name="Rectangle 3">
            <a:extLst>
              <a:ext uri="{FF2B5EF4-FFF2-40B4-BE49-F238E27FC236}">
                <a16:creationId xmlns:a16="http://schemas.microsoft.com/office/drawing/2014/main" id="{6F958A26-BDEC-0848-9C4B-11DA983A0B8E}"/>
              </a:ext>
            </a:extLst>
          </p:cNvPr>
          <p:cNvSpPr/>
          <p:nvPr/>
        </p:nvSpPr>
        <p:spPr>
          <a:xfrm>
            <a:off x="4114800" y="4038600"/>
            <a:ext cx="6477000" cy="646331"/>
          </a:xfrm>
          <a:prstGeom prst="rect">
            <a:avLst/>
          </a:prstGeom>
        </p:spPr>
        <p:txBody>
          <a:bodyPr wrap="square">
            <a:spAutoFit/>
          </a:bodyPr>
          <a:lstStyle/>
          <a:p>
            <a:r>
              <a:rPr lang="en-GB" dirty="0"/>
              <a:t>Split each sentence by the space character, and emit each resulting word as an individual record</a:t>
            </a:r>
          </a:p>
        </p:txBody>
      </p:sp>
    </p:spTree>
    <p:extLst>
      <p:ext uri="{BB962C8B-B14F-4D97-AF65-F5344CB8AC3E}">
        <p14:creationId xmlns:p14="http://schemas.microsoft.com/office/powerpoint/2010/main" val="285178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Apply transformations</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Rolling aggregations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sum(): A rolling sum of the input stream on the specified field.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min(): A rolling minimum of the input stream on the specified field.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max(): A rolling maximum of the input stream on the specified field.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GB" dirty="0" err="1">
                <a:solidFill>
                  <a:srgbClr val="CC7832"/>
                </a:solidFill>
              </a:rPr>
              <a:t>val</a:t>
            </a:r>
            <a:r>
              <a:rPr lang="en-GB" dirty="0">
                <a:solidFill>
                  <a:srgbClr val="CC7832"/>
                </a:solidFill>
              </a:rPr>
              <a:t> </a:t>
            </a:r>
            <a:r>
              <a:rPr lang="en-GB" dirty="0" err="1"/>
              <a:t>inputStream</a:t>
            </a:r>
            <a:r>
              <a:rPr lang="en-GB" dirty="0"/>
              <a:t>: DataStream[(Int</a:t>
            </a:r>
            <a:r>
              <a:rPr lang="en-GB" dirty="0">
                <a:solidFill>
                  <a:srgbClr val="CC7832"/>
                </a:solidFill>
              </a:rPr>
              <a:t>, </a:t>
            </a:r>
            <a:r>
              <a:rPr lang="en-GB" dirty="0"/>
              <a:t>Int</a:t>
            </a:r>
            <a:r>
              <a:rPr lang="en-GB" dirty="0">
                <a:solidFill>
                  <a:srgbClr val="CC7832"/>
                </a:solidFill>
              </a:rPr>
              <a:t>, </a:t>
            </a:r>
            <a:r>
              <a:rPr lang="en-GB" dirty="0"/>
              <a:t>Int)] = </a:t>
            </a:r>
            <a:r>
              <a:rPr lang="en-GB" dirty="0" err="1"/>
              <a:t>env.fromElements</a:t>
            </a:r>
            <a:r>
              <a:rPr lang="en-GB" dirty="0"/>
              <a:t>((</a:t>
            </a:r>
            <a:r>
              <a:rPr lang="en-GB" dirty="0">
                <a:solidFill>
                  <a:srgbClr val="6897BB"/>
                </a:solidFill>
              </a:rPr>
              <a:t>1</a:t>
            </a:r>
            <a:r>
              <a:rPr lang="en-GB" dirty="0">
                <a:solidFill>
                  <a:srgbClr val="CC7832"/>
                </a:solidFill>
              </a:rPr>
              <a:t>, </a:t>
            </a:r>
            <a:r>
              <a:rPr lang="en-GB" dirty="0">
                <a:solidFill>
                  <a:srgbClr val="6897BB"/>
                </a:solidFill>
              </a:rPr>
              <a:t>2</a:t>
            </a:r>
            <a:r>
              <a:rPr lang="en-GB" dirty="0">
                <a:solidFill>
                  <a:srgbClr val="CC7832"/>
                </a:solidFill>
              </a:rPr>
              <a:t>, </a:t>
            </a:r>
            <a:r>
              <a:rPr lang="en-GB" dirty="0">
                <a:solidFill>
                  <a:srgbClr val="6897BB"/>
                </a:solidFill>
              </a:rPr>
              <a:t>2</a:t>
            </a:r>
            <a:r>
              <a:rPr lang="en-GB" dirty="0"/>
              <a:t>)</a:t>
            </a:r>
            <a:r>
              <a:rPr lang="en-GB" dirty="0">
                <a:solidFill>
                  <a:srgbClr val="CC7832"/>
                </a:solidFill>
              </a:rPr>
              <a:t>, </a:t>
            </a:r>
            <a:r>
              <a:rPr lang="en-GB" dirty="0"/>
              <a:t>(</a:t>
            </a:r>
            <a:r>
              <a:rPr lang="en-GB" dirty="0">
                <a:solidFill>
                  <a:srgbClr val="6897BB"/>
                </a:solidFill>
              </a:rPr>
              <a:t>2</a:t>
            </a:r>
            <a:r>
              <a:rPr lang="en-GB" dirty="0">
                <a:solidFill>
                  <a:srgbClr val="CC7832"/>
                </a:solidFill>
              </a:rPr>
              <a:t>, </a:t>
            </a:r>
            <a:r>
              <a:rPr lang="en-GB" dirty="0">
                <a:solidFill>
                  <a:srgbClr val="6897BB"/>
                </a:solidFill>
              </a:rPr>
              <a:t>3</a:t>
            </a:r>
            <a:r>
              <a:rPr lang="en-GB" dirty="0">
                <a:solidFill>
                  <a:srgbClr val="CC7832"/>
                </a:solidFill>
              </a:rPr>
              <a:t>, </a:t>
            </a:r>
            <a:r>
              <a:rPr lang="en-GB" dirty="0">
                <a:solidFill>
                  <a:srgbClr val="6897BB"/>
                </a:solidFill>
              </a:rPr>
              <a:t>1</a:t>
            </a:r>
            <a:r>
              <a:rPr lang="en-GB" dirty="0"/>
              <a:t>)</a:t>
            </a:r>
            <a:r>
              <a:rPr lang="en-GB" dirty="0">
                <a:solidFill>
                  <a:srgbClr val="CC7832"/>
                </a:solidFill>
              </a:rPr>
              <a:t>, </a:t>
            </a:r>
            <a:r>
              <a:rPr lang="en-GB" dirty="0"/>
              <a:t>(</a:t>
            </a:r>
            <a:r>
              <a:rPr lang="en-GB" dirty="0">
                <a:solidFill>
                  <a:srgbClr val="6897BB"/>
                </a:solidFill>
              </a:rPr>
              <a:t>2</a:t>
            </a:r>
            <a:r>
              <a:rPr lang="en-GB" dirty="0">
                <a:solidFill>
                  <a:srgbClr val="CC7832"/>
                </a:solidFill>
              </a:rPr>
              <a:t>, </a:t>
            </a:r>
            <a:r>
              <a:rPr lang="en-GB" dirty="0">
                <a:solidFill>
                  <a:srgbClr val="6897BB"/>
                </a:solidFill>
              </a:rPr>
              <a:t>2</a:t>
            </a:r>
            <a:r>
              <a:rPr lang="en-GB" dirty="0">
                <a:solidFill>
                  <a:srgbClr val="CC7832"/>
                </a:solidFill>
              </a:rPr>
              <a:t>, </a:t>
            </a:r>
            <a:r>
              <a:rPr lang="en-GB" dirty="0">
                <a:solidFill>
                  <a:srgbClr val="6897BB"/>
                </a:solidFill>
              </a:rPr>
              <a:t>4</a:t>
            </a:r>
            <a:r>
              <a:rPr lang="en-GB" dirty="0"/>
              <a:t>)</a:t>
            </a:r>
            <a:r>
              <a:rPr lang="en-GB" dirty="0">
                <a:solidFill>
                  <a:srgbClr val="CC7832"/>
                </a:solidFill>
              </a:rPr>
              <a:t>, </a:t>
            </a:r>
            <a:r>
              <a:rPr lang="en-GB" dirty="0"/>
              <a:t>(</a:t>
            </a:r>
            <a:r>
              <a:rPr lang="en-GB" dirty="0">
                <a:solidFill>
                  <a:srgbClr val="6897BB"/>
                </a:solidFill>
              </a:rPr>
              <a:t>1</a:t>
            </a:r>
            <a:r>
              <a:rPr lang="en-GB" dirty="0">
                <a:solidFill>
                  <a:srgbClr val="CC7832"/>
                </a:solidFill>
              </a:rPr>
              <a:t>, </a:t>
            </a:r>
            <a:r>
              <a:rPr lang="en-GB" dirty="0">
                <a:solidFill>
                  <a:srgbClr val="6897BB"/>
                </a:solidFill>
              </a:rPr>
              <a:t>5</a:t>
            </a:r>
            <a:r>
              <a:rPr lang="en-GB" dirty="0">
                <a:solidFill>
                  <a:srgbClr val="CC7832"/>
                </a:solidFill>
              </a:rPr>
              <a:t>, </a:t>
            </a:r>
            <a:r>
              <a:rPr lang="en-GB" dirty="0">
                <a:solidFill>
                  <a:srgbClr val="6897BB"/>
                </a:solidFill>
              </a:rPr>
              <a:t>3</a:t>
            </a:r>
            <a:r>
              <a:rPr lang="en-GB" dirty="0"/>
              <a:t>))</a:t>
            </a:r>
            <a:br>
              <a:rPr lang="en-GB" dirty="0"/>
            </a:br>
            <a:br>
              <a:rPr lang="en-GB" dirty="0"/>
            </a:br>
            <a:r>
              <a:rPr lang="en-GB" dirty="0" err="1">
                <a:solidFill>
                  <a:srgbClr val="CC7832"/>
                </a:solidFill>
              </a:rPr>
              <a:t>val</a:t>
            </a:r>
            <a:r>
              <a:rPr lang="en-GB" dirty="0">
                <a:solidFill>
                  <a:srgbClr val="CC7832"/>
                </a:solidFill>
              </a:rPr>
              <a:t> </a:t>
            </a:r>
            <a:r>
              <a:rPr lang="en-GB" dirty="0" err="1"/>
              <a:t>resultStream</a:t>
            </a:r>
            <a:r>
              <a:rPr lang="en-GB" dirty="0"/>
              <a:t>: DataStream[(Int</a:t>
            </a:r>
            <a:r>
              <a:rPr lang="en-GB" dirty="0">
                <a:solidFill>
                  <a:srgbClr val="CC7832"/>
                </a:solidFill>
              </a:rPr>
              <a:t>, </a:t>
            </a:r>
            <a:r>
              <a:rPr lang="en-GB" dirty="0"/>
              <a:t>Int</a:t>
            </a:r>
            <a:r>
              <a:rPr lang="en-GB" dirty="0">
                <a:solidFill>
                  <a:srgbClr val="CC7832"/>
                </a:solidFill>
              </a:rPr>
              <a:t>, </a:t>
            </a:r>
            <a:r>
              <a:rPr lang="en-GB" dirty="0"/>
              <a:t>Int)] = </a:t>
            </a:r>
            <a:r>
              <a:rPr lang="en-GB" dirty="0" err="1"/>
              <a:t>inputStream</a:t>
            </a:r>
            <a:br>
              <a:rPr lang="en-GB" dirty="0"/>
            </a:br>
            <a:r>
              <a:rPr lang="en-GB" dirty="0"/>
              <a:t>	.</a:t>
            </a:r>
            <a:r>
              <a:rPr lang="en-GB" dirty="0" err="1"/>
              <a:t>keyBy</a:t>
            </a:r>
            <a:r>
              <a:rPr lang="en-GB" dirty="0"/>
              <a:t>(</a:t>
            </a:r>
            <a:r>
              <a:rPr lang="en-GB" dirty="0">
                <a:solidFill>
                  <a:srgbClr val="6897BB"/>
                </a:solidFill>
              </a:rPr>
              <a:t>0</a:t>
            </a:r>
            <a:r>
              <a:rPr lang="en-GB" dirty="0"/>
              <a:t>) </a:t>
            </a:r>
            <a:r>
              <a:rPr lang="en-GB" dirty="0">
                <a:solidFill>
                  <a:srgbClr val="808080"/>
                </a:solidFill>
              </a:rPr>
              <a:t>// key on first field of the tuple</a:t>
            </a:r>
            <a:br>
              <a:rPr lang="en-GB" dirty="0">
                <a:solidFill>
                  <a:srgbClr val="808080"/>
                </a:solidFill>
              </a:rPr>
            </a:br>
            <a:r>
              <a:rPr lang="en-GB" dirty="0">
                <a:solidFill>
                  <a:srgbClr val="808080"/>
                </a:solidFill>
              </a:rPr>
              <a:t>	</a:t>
            </a:r>
            <a:r>
              <a:rPr lang="en-GB" dirty="0"/>
              <a:t>.sum(</a:t>
            </a:r>
            <a:r>
              <a:rPr lang="en-GB" dirty="0">
                <a:solidFill>
                  <a:srgbClr val="6897BB"/>
                </a:solidFill>
              </a:rPr>
              <a:t>1</a:t>
            </a:r>
            <a:r>
              <a:rPr lang="en-GB" dirty="0"/>
              <a:t>)   </a:t>
            </a:r>
            <a:r>
              <a:rPr lang="en-GB" dirty="0">
                <a:solidFill>
                  <a:srgbClr val="808080"/>
                </a:solidFill>
              </a:rPr>
              <a:t>// sum the second field of the tuple in place</a:t>
            </a: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A78ABB-E250-6349-8403-838AF41C33D7}"/>
              </a:ext>
            </a:extLst>
          </p:cNvPr>
          <p:cNvSpPr/>
          <p:nvPr/>
        </p:nvSpPr>
        <p:spPr>
          <a:xfrm>
            <a:off x="6324600" y="5536029"/>
            <a:ext cx="4724400" cy="646331"/>
          </a:xfrm>
          <a:prstGeom prst="rect">
            <a:avLst/>
          </a:prstGeom>
        </p:spPr>
        <p:txBody>
          <a:bodyPr wrap="square">
            <a:spAutoFit/>
          </a:bodyPr>
          <a:lstStyle/>
          <a:p>
            <a:r>
              <a:rPr lang="en-GB" dirty="0">
                <a:latin typeface="Arial" panose="020B0604020202020204" pitchFamily="34" charset="0"/>
                <a:cs typeface="Arial" panose="020B0604020202020204" pitchFamily="34" charset="0"/>
              </a:rPr>
              <a:t>(1,2,2) followed by (1,7,2) for the key 1 </a:t>
            </a:r>
          </a:p>
          <a:p>
            <a:r>
              <a:rPr lang="en-GB" dirty="0">
                <a:latin typeface="Arial" panose="020B0604020202020204" pitchFamily="34" charset="0"/>
                <a:cs typeface="Arial" panose="020B0604020202020204" pitchFamily="34" charset="0"/>
              </a:rPr>
              <a:t>(2,3,1) followed by (2,5,1) for the key 2 </a:t>
            </a:r>
            <a:endParaRPr lang="en-NL" dirty="0">
              <a:latin typeface="Arial" panose="020B0604020202020204" pitchFamily="34" charset="0"/>
              <a:cs typeface="Arial" panose="020B0604020202020204" pitchFamily="34" charset="0"/>
            </a:endParaRPr>
          </a:p>
        </p:txBody>
      </p:sp>
      <p:pic>
        <p:nvPicPr>
          <p:cNvPr id="5" name="Graphic 4" descr="Line arrow Slight curve">
            <a:extLst>
              <a:ext uri="{FF2B5EF4-FFF2-40B4-BE49-F238E27FC236}">
                <a16:creationId xmlns:a16="http://schemas.microsoft.com/office/drawing/2014/main" id="{3E11F108-E2BA-6E4A-A0D2-D1B5AE6C6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16118">
            <a:off x="4790507" y="5066617"/>
            <a:ext cx="1134260" cy="1408942"/>
          </a:xfrm>
          <a:prstGeom prst="rect">
            <a:avLst/>
          </a:prstGeom>
        </p:spPr>
      </p:pic>
    </p:spTree>
    <p:extLst>
      <p:ext uri="{BB962C8B-B14F-4D97-AF65-F5344CB8AC3E}">
        <p14:creationId xmlns:p14="http://schemas.microsoft.com/office/powerpoint/2010/main" val="10103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Output the result</a:t>
            </a: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Simple print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Output to an external system: Kafka, filesystem, database</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20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Transactional Processing</a:t>
            </a:r>
          </a:p>
          <a:p>
            <a:pPr marL="342900" indent="-342900">
              <a:buFont typeface="Arial"/>
              <a:buChar char="•"/>
            </a:pPr>
            <a:endParaRPr lang="en-US" b="1" dirty="0">
              <a:latin typeface="Arial" panose="020B0604020202020204" pitchFamily="34" charset="0"/>
              <a:cs typeface="Arial" panose="020B0604020202020204" pitchFamily="34" charset="0"/>
            </a:endParaRPr>
          </a:p>
          <a:p>
            <a:pPr marL="342900" indent="-342900">
              <a:buFont typeface="Arial"/>
              <a:buChar char="•"/>
            </a:pPr>
            <a:r>
              <a:rPr lang="en-US" dirty="0">
                <a:solidFill>
                  <a:srgbClr val="C00000"/>
                </a:solidFill>
                <a:latin typeface="Arial" panose="020B0604020202020204" pitchFamily="34" charset="0"/>
                <a:cs typeface="Arial" panose="020B0604020202020204" pitchFamily="34" charset="0"/>
              </a:rPr>
              <a:t>How can we decouple the application?</a:t>
            </a:r>
          </a:p>
          <a:p>
            <a:pPr marL="800100" lvl="1" indent="-342900">
              <a:buFont typeface="Arial"/>
              <a:buChar char="•"/>
            </a:pPr>
            <a:r>
              <a:rPr lang="en-US" dirty="0">
                <a:solidFill>
                  <a:schemeClr val="tx1"/>
                </a:solidFill>
                <a:latin typeface="Arial" panose="020B0604020202020204" pitchFamily="34" charset="0"/>
                <a:cs typeface="Arial" panose="020B0604020202020204" pitchFamily="34" charset="0"/>
              </a:rPr>
              <a:t>Microservices!</a:t>
            </a:r>
          </a:p>
          <a:p>
            <a:pPr marL="800100" lvl="1" indent="-342900">
              <a:buFont typeface="Arial"/>
              <a:buChar char="•"/>
            </a:pPr>
            <a:endParaRPr lang="en-US" dirty="0">
              <a:solidFill>
                <a:schemeClr val="tx1"/>
              </a:solidFill>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Each service does a single thing</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RESTful HTTP connections</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3089A65A-2817-324A-9524-03575D19E1B4}"/>
              </a:ext>
            </a:extLst>
          </p:cNvPr>
          <p:cNvSpPr/>
          <p:nvPr/>
        </p:nvSpPr>
        <p:spPr>
          <a:xfrm>
            <a:off x="5486400" y="2133600"/>
            <a:ext cx="6172200" cy="30861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80599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Flink App Structure</a:t>
            </a:r>
            <a:endParaRPr sz="3900" dirty="0">
              <a:latin typeface="Arial"/>
              <a:cs typeface="Arial"/>
            </a:endParaRPr>
          </a:p>
        </p:txBody>
      </p:sp>
      <p:sp>
        <p:nvSpPr>
          <p:cNvPr id="7" name="Text Placeholder 1">
            <a:extLst>
              <a:ext uri="{FF2B5EF4-FFF2-40B4-BE49-F238E27FC236}">
                <a16:creationId xmlns:a16="http://schemas.microsoft.com/office/drawing/2014/main" id="{F3E27E87-9A15-4B47-94CE-711A1CFFF116}"/>
              </a:ext>
            </a:extLst>
          </p:cNvPr>
          <p:cNvSpPr>
            <a:spLocks noGrp="1"/>
          </p:cNvSpPr>
          <p:nvPr>
            <p:ph type="body" sz="quarter" idx="1"/>
          </p:nvPr>
        </p:nvSpPr>
        <p:spPr>
          <a:xfrm>
            <a:off x="797845" y="1794278"/>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sz="2000" b="1" dirty="0">
                <a:latin typeface="Arial" panose="020B0604020202020204" pitchFamily="34" charset="0"/>
                <a:cs typeface="Arial" panose="020B0604020202020204" pitchFamily="34" charset="0"/>
              </a:rPr>
              <a:t>Execute</a:t>
            </a:r>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Lazy execution</a:t>
            </a:r>
            <a:r>
              <a:rPr lang="en-US" dirty="0">
                <a:latin typeface="Arial" panose="020B0604020202020204" pitchFamily="34" charset="0"/>
                <a:cs typeface="Arial" panose="020B0604020202020204" pitchFamily="34" charset="0"/>
              </a:rPr>
              <a:t> – nothing is computed until execute is called!</a:t>
            </a:r>
          </a:p>
          <a:p>
            <a:endParaRPr lang="en-US" b="1" dirty="0">
              <a:latin typeface="Arial" panose="020B0604020202020204" pitchFamily="34" charset="0"/>
              <a:cs typeface="Arial" panose="020B0604020202020204" pitchFamily="34" charset="0"/>
            </a:endParaRPr>
          </a:p>
          <a:p>
            <a:r>
              <a:rPr lang="en-GB" dirty="0" err="1"/>
              <a:t>env.execute</a:t>
            </a:r>
            <a:r>
              <a:rPr lang="en-GB" dirty="0"/>
              <a:t>(</a:t>
            </a:r>
            <a:r>
              <a:rPr lang="en-GB" dirty="0">
                <a:solidFill>
                  <a:srgbClr val="6A8759"/>
                </a:solidFill>
              </a:rPr>
              <a:t>"Compute temperature"</a:t>
            </a:r>
            <a:r>
              <a:rPr lang="en-GB" dirty="0"/>
              <a:t>)</a:t>
            </a: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455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Spark Streaming vs Apache Flink</a:t>
            </a:r>
            <a:endParaRPr sz="3900" dirty="0">
              <a:latin typeface="Arial"/>
              <a:cs typeface="Arial"/>
            </a:endParaRPr>
          </a:p>
        </p:txBody>
      </p:sp>
      <p:graphicFrame>
        <p:nvGraphicFramePr>
          <p:cNvPr id="3" name="Table 2">
            <a:extLst>
              <a:ext uri="{FF2B5EF4-FFF2-40B4-BE49-F238E27FC236}">
                <a16:creationId xmlns:a16="http://schemas.microsoft.com/office/drawing/2014/main" id="{DB2F9E78-0286-394D-B5EA-609292C3FFCE}"/>
              </a:ext>
            </a:extLst>
          </p:cNvPr>
          <p:cNvGraphicFramePr>
            <a:graphicFrameLocks noGrp="1"/>
          </p:cNvGraphicFramePr>
          <p:nvPr/>
        </p:nvGraphicFramePr>
        <p:xfrm>
          <a:off x="1905000" y="1981200"/>
          <a:ext cx="8127999" cy="3134360"/>
        </p:xfrm>
        <a:graphic>
          <a:graphicData uri="http://schemas.openxmlformats.org/drawingml/2006/table">
            <a:tbl>
              <a:tblPr firstRow="1" bandRow="1">
                <a:tableStyleId>{616DA210-FB5B-4158-B5E0-FEB733F419BA}</a:tableStyleId>
              </a:tblPr>
              <a:tblGrid>
                <a:gridCol w="2709333">
                  <a:extLst>
                    <a:ext uri="{9D8B030D-6E8A-4147-A177-3AD203B41FA5}">
                      <a16:colId xmlns:a16="http://schemas.microsoft.com/office/drawing/2014/main" val="990906292"/>
                    </a:ext>
                  </a:extLst>
                </a:gridCol>
                <a:gridCol w="2709333">
                  <a:extLst>
                    <a:ext uri="{9D8B030D-6E8A-4147-A177-3AD203B41FA5}">
                      <a16:colId xmlns:a16="http://schemas.microsoft.com/office/drawing/2014/main" val="242565340"/>
                    </a:ext>
                  </a:extLst>
                </a:gridCol>
                <a:gridCol w="2709333">
                  <a:extLst>
                    <a:ext uri="{9D8B030D-6E8A-4147-A177-3AD203B41FA5}">
                      <a16:colId xmlns:a16="http://schemas.microsoft.com/office/drawing/2014/main" val="382743827"/>
                    </a:ext>
                  </a:extLst>
                </a:gridCol>
              </a:tblGrid>
              <a:tr h="370840">
                <a:tc>
                  <a:txBody>
                    <a:bodyPr/>
                    <a:lstStyle/>
                    <a:p>
                      <a:pPr algn="ctr"/>
                      <a:endParaRPr lang="en-NL" dirty="0"/>
                    </a:p>
                  </a:txBody>
                  <a:tcPr anchor="ctr"/>
                </a:tc>
                <a:tc>
                  <a:txBody>
                    <a:bodyPr/>
                    <a:lstStyle/>
                    <a:p>
                      <a:pPr algn="ctr"/>
                      <a:r>
                        <a:rPr lang="en-NL" dirty="0"/>
                        <a:t>Spark Streaming</a:t>
                      </a:r>
                    </a:p>
                  </a:txBody>
                  <a:tcPr anchor="ctr"/>
                </a:tc>
                <a:tc>
                  <a:txBody>
                    <a:bodyPr/>
                    <a:lstStyle/>
                    <a:p>
                      <a:pPr algn="ctr"/>
                      <a:r>
                        <a:rPr lang="en-NL" dirty="0"/>
                        <a:t>Apache Flink</a:t>
                      </a:r>
                    </a:p>
                  </a:txBody>
                  <a:tcPr anchor="ctr"/>
                </a:tc>
                <a:extLst>
                  <a:ext uri="{0D108BD9-81ED-4DB2-BD59-A6C34878D82A}">
                    <a16:rowId xmlns:a16="http://schemas.microsoft.com/office/drawing/2014/main" val="1371260690"/>
                  </a:ext>
                </a:extLst>
              </a:tr>
              <a:tr h="370840">
                <a:tc>
                  <a:txBody>
                    <a:bodyPr/>
                    <a:lstStyle/>
                    <a:p>
                      <a:pPr algn="ctr"/>
                      <a:r>
                        <a:rPr lang="en-NL" dirty="0"/>
                        <a:t>Gurantee</a:t>
                      </a:r>
                    </a:p>
                  </a:txBody>
                  <a:tcPr anchor="ctr"/>
                </a:tc>
                <a:tc gridSpan="2">
                  <a:txBody>
                    <a:bodyPr/>
                    <a:lstStyle/>
                    <a:p>
                      <a:pPr algn="ctr"/>
                      <a:r>
                        <a:rPr lang="en-NL" dirty="0"/>
                        <a:t>Exactly Once</a:t>
                      </a:r>
                    </a:p>
                  </a:txBody>
                  <a:tcPr anchor="ctr"/>
                </a:tc>
                <a:tc hMerge="1">
                  <a:txBody>
                    <a:bodyPr/>
                    <a:lstStyle/>
                    <a:p>
                      <a:endParaRPr lang="en-NL" dirty="0"/>
                    </a:p>
                  </a:txBody>
                  <a:tcPr/>
                </a:tc>
                <a:extLst>
                  <a:ext uri="{0D108BD9-81ED-4DB2-BD59-A6C34878D82A}">
                    <a16:rowId xmlns:a16="http://schemas.microsoft.com/office/drawing/2014/main" val="4244828668"/>
                  </a:ext>
                </a:extLst>
              </a:tr>
              <a:tr h="370840">
                <a:tc>
                  <a:txBody>
                    <a:bodyPr/>
                    <a:lstStyle/>
                    <a:p>
                      <a:pPr algn="ctr"/>
                      <a:r>
                        <a:rPr lang="en-NL" dirty="0"/>
                        <a:t>Throughput</a:t>
                      </a:r>
                    </a:p>
                  </a:txBody>
                  <a:tcPr anchor="ctr"/>
                </a:tc>
                <a:tc gridSpan="2">
                  <a:txBody>
                    <a:bodyPr/>
                    <a:lstStyle/>
                    <a:p>
                      <a:pPr algn="ctr"/>
                      <a:r>
                        <a:rPr lang="en-NL" dirty="0"/>
                        <a:t>High</a:t>
                      </a:r>
                    </a:p>
                  </a:txBody>
                  <a:tcPr anchor="ctr"/>
                </a:tc>
                <a:tc hMerge="1">
                  <a:txBody>
                    <a:bodyPr/>
                    <a:lstStyle/>
                    <a:p>
                      <a:endParaRPr lang="en-NL" dirty="0"/>
                    </a:p>
                  </a:txBody>
                  <a:tcPr/>
                </a:tc>
                <a:extLst>
                  <a:ext uri="{0D108BD9-81ED-4DB2-BD59-A6C34878D82A}">
                    <a16:rowId xmlns:a16="http://schemas.microsoft.com/office/drawing/2014/main" val="1552264144"/>
                  </a:ext>
                </a:extLst>
              </a:tr>
              <a:tr h="370840">
                <a:tc>
                  <a:txBody>
                    <a:bodyPr/>
                    <a:lstStyle/>
                    <a:p>
                      <a:pPr algn="ctr"/>
                      <a:r>
                        <a:rPr lang="en-NL" dirty="0"/>
                        <a:t>Overhead of Fault Tolerance</a:t>
                      </a:r>
                    </a:p>
                  </a:txBody>
                  <a:tcPr anchor="ctr"/>
                </a:tc>
                <a:tc gridSpan="2">
                  <a:txBody>
                    <a:bodyPr/>
                    <a:lstStyle/>
                    <a:p>
                      <a:pPr algn="ctr"/>
                      <a:r>
                        <a:rPr lang="en-NL" dirty="0"/>
                        <a:t>Low</a:t>
                      </a:r>
                    </a:p>
                  </a:txBody>
                  <a:tcPr marL="90000" anchor="ctr"/>
                </a:tc>
                <a:tc hMerge="1">
                  <a:txBody>
                    <a:bodyPr/>
                    <a:lstStyle/>
                    <a:p>
                      <a:endParaRPr lang="en-NL"/>
                    </a:p>
                  </a:txBody>
                  <a:tcPr/>
                </a:tc>
                <a:extLst>
                  <a:ext uri="{0D108BD9-81ED-4DB2-BD59-A6C34878D82A}">
                    <a16:rowId xmlns:a16="http://schemas.microsoft.com/office/drawing/2014/main" val="2334656157"/>
                  </a:ext>
                </a:extLst>
              </a:tr>
              <a:tr h="370840">
                <a:tc>
                  <a:txBody>
                    <a:bodyPr/>
                    <a:lstStyle/>
                    <a:p>
                      <a:pPr algn="ctr"/>
                      <a:r>
                        <a:rPr lang="en-NL" dirty="0"/>
                        <a:t>Computation Model</a:t>
                      </a:r>
                    </a:p>
                  </a:txBody>
                  <a:tcPr anchor="ctr"/>
                </a:tc>
                <a:tc>
                  <a:txBody>
                    <a:bodyPr/>
                    <a:lstStyle/>
                    <a:p>
                      <a:pPr algn="ctr"/>
                      <a:r>
                        <a:rPr lang="en-NL" dirty="0"/>
                        <a:t>Micro Batches</a:t>
                      </a:r>
                    </a:p>
                  </a:txBody>
                  <a:tcPr anchor="ctr"/>
                </a:tc>
                <a:tc>
                  <a:txBody>
                    <a:bodyPr/>
                    <a:lstStyle/>
                    <a:p>
                      <a:pPr algn="ctr"/>
                      <a:r>
                        <a:rPr lang="en-NL" dirty="0"/>
                        <a:t>Streaming</a:t>
                      </a:r>
                    </a:p>
                  </a:txBody>
                  <a:tcPr anchor="ctr"/>
                </a:tc>
                <a:extLst>
                  <a:ext uri="{0D108BD9-81ED-4DB2-BD59-A6C34878D82A}">
                    <a16:rowId xmlns:a16="http://schemas.microsoft.com/office/drawing/2014/main" val="16410669"/>
                  </a:ext>
                </a:extLst>
              </a:tr>
              <a:tr h="370840">
                <a:tc>
                  <a:txBody>
                    <a:bodyPr/>
                    <a:lstStyle/>
                    <a:p>
                      <a:pPr algn="ctr"/>
                      <a:r>
                        <a:rPr lang="en-NL" dirty="0"/>
                        <a:t>Window Criteria</a:t>
                      </a:r>
                    </a:p>
                  </a:txBody>
                  <a:tcPr anchor="ctr"/>
                </a:tc>
                <a:tc>
                  <a:txBody>
                    <a:bodyPr/>
                    <a:lstStyle/>
                    <a:p>
                      <a:pPr algn="ctr"/>
                      <a:r>
                        <a:rPr lang="en-NL" dirty="0"/>
                        <a:t>Time Based</a:t>
                      </a:r>
                    </a:p>
                  </a:txBody>
                  <a:tcPr anchor="ctr"/>
                </a:tc>
                <a:tc>
                  <a:txBody>
                    <a:bodyPr/>
                    <a:lstStyle/>
                    <a:p>
                      <a:pPr algn="ctr"/>
                      <a:r>
                        <a:rPr lang="en-NL" dirty="0"/>
                        <a:t>Record Based or User Defined</a:t>
                      </a:r>
                    </a:p>
                  </a:txBody>
                  <a:tcPr anchor="ctr"/>
                </a:tc>
                <a:extLst>
                  <a:ext uri="{0D108BD9-81ED-4DB2-BD59-A6C34878D82A}">
                    <a16:rowId xmlns:a16="http://schemas.microsoft.com/office/drawing/2014/main" val="1287933519"/>
                  </a:ext>
                </a:extLst>
              </a:tr>
              <a:tr h="370840">
                <a:tc>
                  <a:txBody>
                    <a:bodyPr/>
                    <a:lstStyle/>
                    <a:p>
                      <a:pPr algn="ctr"/>
                      <a:r>
                        <a:rPr lang="en-NL" dirty="0"/>
                        <a:t>Memory</a:t>
                      </a:r>
                    </a:p>
                  </a:txBody>
                  <a:tcPr anchor="ctr"/>
                </a:tc>
                <a:tc>
                  <a:txBody>
                    <a:bodyPr/>
                    <a:lstStyle/>
                    <a:p>
                      <a:pPr algn="ctr"/>
                      <a:r>
                        <a:rPr lang="en-NL" dirty="0"/>
                        <a:t>Configured</a:t>
                      </a:r>
                    </a:p>
                  </a:txBody>
                  <a:tcPr anchor="ctr"/>
                </a:tc>
                <a:tc>
                  <a:txBody>
                    <a:bodyPr/>
                    <a:lstStyle/>
                    <a:p>
                      <a:pPr algn="ctr"/>
                      <a:r>
                        <a:rPr lang="en-NL" dirty="0"/>
                        <a:t>Automatic</a:t>
                      </a:r>
                    </a:p>
                  </a:txBody>
                  <a:tcPr anchor="ctr"/>
                </a:tc>
                <a:extLst>
                  <a:ext uri="{0D108BD9-81ED-4DB2-BD59-A6C34878D82A}">
                    <a16:rowId xmlns:a16="http://schemas.microsoft.com/office/drawing/2014/main" val="1068849391"/>
                  </a:ext>
                </a:extLst>
              </a:tr>
            </a:tbl>
          </a:graphicData>
        </a:graphic>
      </p:graphicFrame>
    </p:spTree>
    <p:extLst>
      <p:ext uri="{BB962C8B-B14F-4D97-AF65-F5344CB8AC3E}">
        <p14:creationId xmlns:p14="http://schemas.microsoft.com/office/powerpoint/2010/main" val="1632038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Spark Streaming vs Apache Flink</a:t>
            </a:r>
            <a:endParaRPr sz="3900" dirty="0">
              <a:latin typeface="Arial"/>
              <a:cs typeface="Arial"/>
            </a:endParaRPr>
          </a:p>
        </p:txBody>
      </p:sp>
      <p:graphicFrame>
        <p:nvGraphicFramePr>
          <p:cNvPr id="4" name="Diagram 3">
            <a:extLst>
              <a:ext uri="{FF2B5EF4-FFF2-40B4-BE49-F238E27FC236}">
                <a16:creationId xmlns:a16="http://schemas.microsoft.com/office/drawing/2014/main" id="{F535C153-6D0C-4B4B-87BF-93F49E125B38}"/>
              </a:ext>
            </a:extLst>
          </p:cNvPr>
          <p:cNvGraphicFramePr/>
          <p:nvPr/>
        </p:nvGraphicFramePr>
        <p:xfrm>
          <a:off x="1549400" y="12107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6657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9394190" cy="612988"/>
          </a:xfrm>
          <a:prstGeom prst="rect">
            <a:avLst/>
          </a:prstGeom>
        </p:spPr>
        <p:txBody>
          <a:bodyPr vert="horz" wrap="square" lIns="0" tIns="12700" rIns="0" bIns="0" rtlCol="0">
            <a:spAutoFit/>
          </a:bodyPr>
          <a:lstStyle/>
          <a:p>
            <a:pPr marL="12700">
              <a:lnSpc>
                <a:spcPct val="100000"/>
              </a:lnSpc>
              <a:spcBef>
                <a:spcPts val="100"/>
              </a:spcBef>
            </a:pPr>
            <a:r>
              <a:rPr lang="en-GB" sz="3900" spc="-165" dirty="0">
                <a:latin typeface="Arial"/>
                <a:cs typeface="Arial"/>
              </a:rPr>
              <a:t>Spark Streaming vs Apache Flink</a:t>
            </a:r>
            <a:endParaRPr sz="3900" dirty="0">
              <a:latin typeface="Arial"/>
              <a:cs typeface="Arial"/>
            </a:endParaRPr>
          </a:p>
        </p:txBody>
      </p:sp>
      <p:sp>
        <p:nvSpPr>
          <p:cNvPr id="5" name="Text Placeholder 1">
            <a:extLst>
              <a:ext uri="{FF2B5EF4-FFF2-40B4-BE49-F238E27FC236}">
                <a16:creationId xmlns:a16="http://schemas.microsoft.com/office/drawing/2014/main" id="{864B0D36-BF09-D947-8281-7ECD7F63E247}"/>
              </a:ext>
            </a:extLst>
          </p:cNvPr>
          <p:cNvSpPr>
            <a:spLocks noGrp="1"/>
          </p:cNvSpPr>
          <p:nvPr>
            <p:ph type="body" sz="quarter" idx="1"/>
          </p:nvPr>
        </p:nvSpPr>
        <p:spPr>
          <a:xfrm>
            <a:off x="797845" y="1828800"/>
            <a:ext cx="10140559" cy="40731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r>
              <a:rPr lang="en-US" b="1" dirty="0">
                <a:latin typeface="Arial" panose="020B0604020202020204" pitchFamily="34" charset="0"/>
                <a:cs typeface="Arial" panose="020B0604020202020204" pitchFamily="34" charset="0"/>
              </a:rPr>
              <a:t>Use cases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5077399A-664B-664A-8412-813DAC59EE47}"/>
              </a:ext>
            </a:extLst>
          </p:cNvPr>
          <p:cNvGraphicFramePr>
            <a:graphicFrameLocks noGrp="1"/>
          </p:cNvGraphicFramePr>
          <p:nvPr/>
        </p:nvGraphicFramePr>
        <p:xfrm>
          <a:off x="2006601" y="2362200"/>
          <a:ext cx="8127999" cy="2667000"/>
        </p:xfrm>
        <a:graphic>
          <a:graphicData uri="http://schemas.openxmlformats.org/drawingml/2006/table">
            <a:tbl>
              <a:tblPr firstRow="1" bandRow="1">
                <a:tableStyleId>{616DA210-FB5B-4158-B5E0-FEB733F419BA}</a:tableStyleId>
              </a:tblPr>
              <a:tblGrid>
                <a:gridCol w="2709333">
                  <a:extLst>
                    <a:ext uri="{9D8B030D-6E8A-4147-A177-3AD203B41FA5}">
                      <a16:colId xmlns:a16="http://schemas.microsoft.com/office/drawing/2014/main" val="990906292"/>
                    </a:ext>
                  </a:extLst>
                </a:gridCol>
                <a:gridCol w="2709333">
                  <a:extLst>
                    <a:ext uri="{9D8B030D-6E8A-4147-A177-3AD203B41FA5}">
                      <a16:colId xmlns:a16="http://schemas.microsoft.com/office/drawing/2014/main" val="242565340"/>
                    </a:ext>
                  </a:extLst>
                </a:gridCol>
                <a:gridCol w="2709333">
                  <a:extLst>
                    <a:ext uri="{9D8B030D-6E8A-4147-A177-3AD203B41FA5}">
                      <a16:colId xmlns:a16="http://schemas.microsoft.com/office/drawing/2014/main" val="382743827"/>
                    </a:ext>
                  </a:extLst>
                </a:gridCol>
              </a:tblGrid>
              <a:tr h="370840">
                <a:tc>
                  <a:txBody>
                    <a:bodyPr/>
                    <a:lstStyle/>
                    <a:p>
                      <a:pPr algn="ctr"/>
                      <a:r>
                        <a:rPr lang="en-NL" dirty="0"/>
                        <a:t>Industry</a:t>
                      </a:r>
                    </a:p>
                  </a:txBody>
                  <a:tcPr anchor="ctr"/>
                </a:tc>
                <a:tc>
                  <a:txBody>
                    <a:bodyPr/>
                    <a:lstStyle/>
                    <a:p>
                      <a:pPr algn="ctr"/>
                      <a:r>
                        <a:rPr lang="en-NL" dirty="0"/>
                        <a:t>Micro Batch/Real Time</a:t>
                      </a:r>
                    </a:p>
                  </a:txBody>
                  <a:tcPr anchor="ctr"/>
                </a:tc>
                <a:tc>
                  <a:txBody>
                    <a:bodyPr/>
                    <a:lstStyle/>
                    <a:p>
                      <a:pPr algn="ctr"/>
                      <a:r>
                        <a:rPr lang="en-NL" dirty="0"/>
                        <a:t>Real Time</a:t>
                      </a:r>
                    </a:p>
                  </a:txBody>
                  <a:tcPr anchor="ctr"/>
                </a:tc>
                <a:extLst>
                  <a:ext uri="{0D108BD9-81ED-4DB2-BD59-A6C34878D82A}">
                    <a16:rowId xmlns:a16="http://schemas.microsoft.com/office/drawing/2014/main" val="1371260690"/>
                  </a:ext>
                </a:extLst>
              </a:tr>
              <a:tr h="370840">
                <a:tc>
                  <a:txBody>
                    <a:bodyPr/>
                    <a:lstStyle/>
                    <a:p>
                      <a:pPr algn="ctr"/>
                      <a:r>
                        <a:rPr lang="en-NL" dirty="0"/>
                        <a:t>Finance</a:t>
                      </a:r>
                    </a:p>
                  </a:txBody>
                  <a:tcPr anchor="ctr"/>
                </a:tc>
                <a:tc>
                  <a:txBody>
                    <a:bodyPr/>
                    <a:lstStyle/>
                    <a:p>
                      <a:pPr algn="ctr"/>
                      <a:r>
                        <a:rPr lang="en-NL" dirty="0"/>
                        <a:t>Credit card fraud detection</a:t>
                      </a:r>
                    </a:p>
                  </a:txBody>
                  <a:tcPr anchor="ctr"/>
                </a:tc>
                <a:tc>
                  <a:txBody>
                    <a:bodyPr/>
                    <a:lstStyle/>
                    <a:p>
                      <a:pPr algn="ctr"/>
                      <a:r>
                        <a:rPr lang="en-NL" dirty="0"/>
                        <a:t>Fraud prevention</a:t>
                      </a:r>
                    </a:p>
                  </a:txBody>
                  <a:tcPr anchor="ctr"/>
                </a:tc>
                <a:extLst>
                  <a:ext uri="{0D108BD9-81ED-4DB2-BD59-A6C34878D82A}">
                    <a16:rowId xmlns:a16="http://schemas.microsoft.com/office/drawing/2014/main" val="4244828668"/>
                  </a:ext>
                </a:extLst>
              </a:tr>
              <a:tr h="370840">
                <a:tc>
                  <a:txBody>
                    <a:bodyPr/>
                    <a:lstStyle/>
                    <a:p>
                      <a:pPr algn="ctr"/>
                      <a:r>
                        <a:rPr lang="en-NL" dirty="0"/>
                        <a:t>Spam</a:t>
                      </a:r>
                    </a:p>
                  </a:txBody>
                  <a:tcPr anchor="ctr"/>
                </a:tc>
                <a:tc>
                  <a:txBody>
                    <a:bodyPr/>
                    <a:lstStyle/>
                    <a:p>
                      <a:pPr algn="ctr"/>
                      <a:r>
                        <a:rPr lang="en-GB" dirty="0"/>
                        <a:t>D</a:t>
                      </a:r>
                      <a:r>
                        <a:rPr lang="en-NL" dirty="0"/>
                        <a:t>etect spam</a:t>
                      </a:r>
                    </a:p>
                  </a:txBody>
                  <a:tcPr anchor="ctr"/>
                </a:tc>
                <a:tc>
                  <a:txBody>
                    <a:bodyPr/>
                    <a:lstStyle/>
                    <a:p>
                      <a:pPr algn="ctr"/>
                      <a:r>
                        <a:rPr lang="en-NL" dirty="0"/>
                        <a:t>Spam prevention</a:t>
                      </a:r>
                    </a:p>
                  </a:txBody>
                  <a:tcPr anchor="ctr"/>
                </a:tc>
                <a:extLst>
                  <a:ext uri="{0D108BD9-81ED-4DB2-BD59-A6C34878D82A}">
                    <a16:rowId xmlns:a16="http://schemas.microsoft.com/office/drawing/2014/main" val="1552264144"/>
                  </a:ext>
                </a:extLst>
              </a:tr>
              <a:tr h="370840">
                <a:tc>
                  <a:txBody>
                    <a:bodyPr/>
                    <a:lstStyle/>
                    <a:p>
                      <a:pPr algn="ctr"/>
                      <a:r>
                        <a:rPr lang="en-NL" dirty="0"/>
                        <a:t>Mobile phone industry</a:t>
                      </a:r>
                    </a:p>
                  </a:txBody>
                  <a:tcPr anchor="ctr"/>
                </a:tc>
                <a:tc>
                  <a:txBody>
                    <a:bodyPr/>
                    <a:lstStyle/>
                    <a:p>
                      <a:pPr algn="ctr"/>
                      <a:r>
                        <a:rPr lang="en-NL" dirty="0"/>
                        <a:t>Usage aggregation (like calculating bandwith per user, spending etc.)</a:t>
                      </a:r>
                    </a:p>
                  </a:txBody>
                  <a:tcPr marL="90000" anchor="ctr"/>
                </a:tc>
                <a:tc>
                  <a:txBody>
                    <a:bodyPr/>
                    <a:lstStyle/>
                    <a:p>
                      <a:pPr algn="ctr"/>
                      <a:r>
                        <a:rPr lang="en-NL" dirty="0"/>
                        <a:t>Network anomaly detection</a:t>
                      </a:r>
                    </a:p>
                  </a:txBody>
                  <a:tcPr marL="90000" anchor="ctr"/>
                </a:tc>
                <a:extLst>
                  <a:ext uri="{0D108BD9-81ED-4DB2-BD59-A6C34878D82A}">
                    <a16:rowId xmlns:a16="http://schemas.microsoft.com/office/drawing/2014/main" val="2334656157"/>
                  </a:ext>
                </a:extLst>
              </a:tr>
              <a:tr h="370840">
                <a:tc>
                  <a:txBody>
                    <a:bodyPr/>
                    <a:lstStyle/>
                    <a:p>
                      <a:pPr algn="ctr"/>
                      <a:r>
                        <a:rPr lang="en-NL" dirty="0"/>
                        <a:t>IOT</a:t>
                      </a:r>
                    </a:p>
                  </a:txBody>
                  <a:tcPr anchor="ctr"/>
                </a:tc>
                <a:tc>
                  <a:txBody>
                    <a:bodyPr/>
                    <a:lstStyle/>
                    <a:p>
                      <a:pPr algn="ctr"/>
                      <a:r>
                        <a:rPr lang="en-NL" dirty="0"/>
                        <a:t>Plotting trend lines</a:t>
                      </a:r>
                    </a:p>
                  </a:txBody>
                  <a:tcPr anchor="ctr"/>
                </a:tc>
                <a:tc>
                  <a:txBody>
                    <a:bodyPr/>
                    <a:lstStyle/>
                    <a:p>
                      <a:pPr algn="ctr"/>
                      <a:r>
                        <a:rPr lang="en-NL" dirty="0"/>
                        <a:t>Alert when a threshold is reached</a:t>
                      </a:r>
                    </a:p>
                  </a:txBody>
                  <a:tcPr anchor="ctr"/>
                </a:tc>
                <a:extLst>
                  <a:ext uri="{0D108BD9-81ED-4DB2-BD59-A6C34878D82A}">
                    <a16:rowId xmlns:a16="http://schemas.microsoft.com/office/drawing/2014/main" val="16410669"/>
                  </a:ext>
                </a:extLst>
              </a:tr>
            </a:tbl>
          </a:graphicData>
        </a:graphic>
      </p:graphicFrame>
    </p:spTree>
    <p:extLst>
      <p:ext uri="{BB962C8B-B14F-4D97-AF65-F5344CB8AC3E}">
        <p14:creationId xmlns:p14="http://schemas.microsoft.com/office/powerpoint/2010/main" val="3557201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7A09D1-6F05-A24E-94DE-B6A3BBF3C0FD}"/>
              </a:ext>
            </a:extLst>
          </p:cNvPr>
          <p:cNvSpPr>
            <a:spLocks noGrp="1"/>
          </p:cNvSpPr>
          <p:nvPr>
            <p:ph type="body" sz="quarter" idx="1"/>
          </p:nvPr>
        </p:nvSpPr>
        <p:spPr>
          <a:xfrm>
            <a:off x="2763250" y="2697404"/>
            <a:ext cx="6525566" cy="1463193"/>
          </a:xfrm>
        </p:spPr>
        <p:txBody>
          <a:bodyPr>
            <a:normAutofit/>
          </a:bodyPr>
          <a:lstStyle/>
          <a:p>
            <a:pPr algn="ctr"/>
            <a:r>
              <a:rPr lang="en-US" sz="4400" dirty="0">
                <a:latin typeface="Arial" panose="020B0604020202020204" pitchFamily="34" charset="0"/>
                <a:cs typeface="Arial" panose="020B0604020202020204" pitchFamily="34" charset="0"/>
              </a:rPr>
              <a:t>Let’s</a:t>
            </a:r>
            <a:r>
              <a:rPr lang="en-US" sz="4000" dirty="0">
                <a:latin typeface="Arial" panose="020B0604020202020204" pitchFamily="34" charset="0"/>
                <a:cs typeface="Arial" panose="020B0604020202020204" pitchFamily="34" charset="0"/>
              </a:rPr>
              <a:t> create our first </a:t>
            </a:r>
            <a:r>
              <a:rPr lang="en-US" sz="4000" dirty="0">
                <a:solidFill>
                  <a:srgbClr val="C00000"/>
                </a:solidFill>
                <a:latin typeface="Arial" panose="020B0604020202020204" pitchFamily="34" charset="0"/>
                <a:cs typeface="Arial" panose="020B0604020202020204" pitchFamily="34" charset="0"/>
              </a:rPr>
              <a:t>Flink</a:t>
            </a:r>
            <a:r>
              <a:rPr lang="en-US" sz="4000" dirty="0">
                <a:solidFill>
                  <a:schemeClr val="accent1">
                    <a:lumMod val="75000"/>
                  </a:schemeClr>
                </a:solidFill>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application! </a:t>
            </a:r>
          </a:p>
        </p:txBody>
      </p:sp>
      <p:sp>
        <p:nvSpPr>
          <p:cNvPr id="5" name="Text Placeholder 3">
            <a:extLst>
              <a:ext uri="{FF2B5EF4-FFF2-40B4-BE49-F238E27FC236}">
                <a16:creationId xmlns:a16="http://schemas.microsoft.com/office/drawing/2014/main" id="{3F6E3681-E9B3-834B-9113-026D89A2A845}"/>
              </a:ext>
            </a:extLst>
          </p:cNvPr>
          <p:cNvSpPr txBox="1">
            <a:spLocks/>
          </p:cNvSpPr>
          <p:nvPr/>
        </p:nvSpPr>
        <p:spPr>
          <a:xfrm>
            <a:off x="2028588" y="4270340"/>
            <a:ext cx="8106012" cy="1260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algn="ctr" hangingPunct="1"/>
            <a:r>
              <a:rPr lang="en-US" sz="3200" dirty="0">
                <a:latin typeface="Arial" panose="020B0604020202020204" pitchFamily="34" charset="0"/>
                <a:cs typeface="Arial" panose="020B0604020202020204" pitchFamily="34" charset="0"/>
              </a:rPr>
              <a:t>Go to:</a:t>
            </a:r>
          </a:p>
          <a:p>
            <a:pPr algn="ctr" hangingPunct="1"/>
            <a:r>
              <a:rPr lang="en-US" sz="2800" dirty="0">
                <a:hlinkClick r:id="rId2"/>
              </a:rPr>
              <a:t>https://github.com/Dzvezdana/introduction-to-flink</a:t>
            </a:r>
            <a:endParaRPr lang="en-US" sz="2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BAD22F9-6A51-4742-8F7D-78A352D27AFF}"/>
              </a:ext>
            </a:extLst>
          </p:cNvPr>
          <p:cNvPicPr>
            <a:picLocks noChangeAspect="1"/>
          </p:cNvPicPr>
          <p:nvPr/>
        </p:nvPicPr>
        <p:blipFill>
          <a:blip r:embed="rId3"/>
          <a:stretch>
            <a:fillRect/>
          </a:stretch>
        </p:blipFill>
        <p:spPr>
          <a:xfrm>
            <a:off x="10287000" y="5070319"/>
            <a:ext cx="1219200" cy="1219200"/>
          </a:xfrm>
          <a:prstGeom prst="rect">
            <a:avLst/>
          </a:prstGeom>
        </p:spPr>
      </p:pic>
    </p:spTree>
    <p:extLst>
      <p:ext uri="{BB962C8B-B14F-4D97-AF65-F5344CB8AC3E}">
        <p14:creationId xmlns:p14="http://schemas.microsoft.com/office/powerpoint/2010/main" val="262781552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B50EC6-1BED-D041-A2CA-CAB570470C0F}"/>
              </a:ext>
            </a:extLst>
          </p:cNvPr>
          <p:cNvSpPr>
            <a:spLocks noGrp="1"/>
          </p:cNvSpPr>
          <p:nvPr>
            <p:ph type="title"/>
          </p:nvPr>
        </p:nvSpPr>
        <p:spPr>
          <a:xfrm>
            <a:off x="797845" y="614715"/>
            <a:ext cx="9448781" cy="815740"/>
          </a:xfrm>
        </p:spPr>
        <p:txBody>
          <a:bodyPr>
            <a:normAutofit/>
          </a:bodyPr>
          <a:lstStyle/>
          <a:p>
            <a:r>
              <a:rPr lang="en-US" dirty="0"/>
              <a:t>Interested to learn more?</a:t>
            </a:r>
          </a:p>
        </p:txBody>
      </p:sp>
      <p:sp>
        <p:nvSpPr>
          <p:cNvPr id="7" name="Text Placeholder 1">
            <a:extLst>
              <a:ext uri="{FF2B5EF4-FFF2-40B4-BE49-F238E27FC236}">
                <a16:creationId xmlns:a16="http://schemas.microsoft.com/office/drawing/2014/main" id="{25E8451C-2992-2443-822F-C70150C05449}"/>
              </a:ext>
            </a:extLst>
          </p:cNvPr>
          <p:cNvSpPr txBox="1">
            <a:spLocks/>
          </p:cNvSpPr>
          <p:nvPr/>
        </p:nvSpPr>
        <p:spPr>
          <a:xfrm>
            <a:off x="905617" y="1851404"/>
            <a:ext cx="10055893" cy="2906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lvl1pPr marL="0" marR="0" indent="0" algn="l" defTabSz="914400" rtl="0" latinLnBrk="0">
              <a:lnSpc>
                <a:spcPct val="90000"/>
              </a:lnSpc>
              <a:spcBef>
                <a:spcPts val="1000"/>
              </a:spcBef>
              <a:spcAft>
                <a:spcPts val="0"/>
              </a:spcAft>
              <a:buClrTx/>
              <a:buSzTx/>
              <a:buFontTx/>
              <a:buNone/>
              <a:tabLst/>
              <a:defRPr sz="2000" b="0" i="0" u="none" strike="noStrike" cap="none" spc="0" baseline="0">
                <a:solidFill>
                  <a:srgbClr val="000000"/>
                </a:solidFill>
                <a:uFillTx/>
                <a:latin typeface="Corbel"/>
                <a:ea typeface="Corbel"/>
                <a:cs typeface="Corbel"/>
                <a:sym typeface="Corbel"/>
              </a:defRPr>
            </a:lvl1pPr>
            <a:lvl2pPr marL="647700" marR="0" indent="-1905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2pPr>
            <a:lvl3pPr marL="1143000" marR="0" indent="-2286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3pPr>
            <a:lvl4pPr marL="16256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4pPr>
            <a:lvl5pPr marL="2082800" marR="0" indent="-254000" algn="l" defTabSz="914400" rtl="0" latinLnBrk="0">
              <a:lnSpc>
                <a:spcPct val="90000"/>
              </a:lnSpc>
              <a:spcBef>
                <a:spcPts val="1000"/>
              </a:spcBef>
              <a:spcAft>
                <a:spcPts val="0"/>
              </a:spcAft>
              <a:buClrTx/>
              <a:buSzPct val="100000"/>
              <a:buFontTx/>
              <a:buChar char="•"/>
              <a:tabLst/>
              <a:defRPr sz="2000" b="0" i="0" u="none" strike="noStrike" cap="none" spc="0" baseline="0">
                <a:solidFill>
                  <a:srgbClr val="000000"/>
                </a:solidFill>
                <a:uFillTx/>
                <a:latin typeface="Corbel"/>
                <a:ea typeface="Corbel"/>
                <a:cs typeface="Corbel"/>
                <a:sym typeface="Corbel"/>
              </a:defRPr>
            </a:lvl5pPr>
            <a:lvl6pPr marL="24638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6pPr>
            <a:lvl7pPr marL="29210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7pPr>
            <a:lvl8pPr marL="33782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8pPr>
            <a:lvl9pPr marL="3835400" marR="0" indent="-177800" algn="l" defTabSz="914400" rtl="0" latinLnBrk="0">
              <a:lnSpc>
                <a:spcPct val="90000"/>
              </a:lnSpc>
              <a:spcBef>
                <a:spcPts val="1000"/>
              </a:spcBef>
              <a:spcAft>
                <a:spcPts val="0"/>
              </a:spcAft>
              <a:buClrTx/>
              <a:buSzPct val="100000"/>
              <a:buFontTx/>
              <a:buChar char="•"/>
              <a:tabLst/>
              <a:defRPr sz="1400" b="0" i="0" u="none" strike="noStrike" cap="none" spc="0" baseline="0">
                <a:solidFill>
                  <a:srgbClr val="000000"/>
                </a:solidFill>
                <a:uFillTx/>
                <a:latin typeface="Corbel"/>
                <a:ea typeface="Corbel"/>
                <a:cs typeface="Corbel"/>
                <a:sym typeface="Corbel"/>
              </a:defRPr>
            </a:lvl9pPr>
          </a:lstStyle>
          <a:p>
            <a:pPr marL="342900" indent="-342900" hangingPunct="1">
              <a:buFont typeface="Arial"/>
              <a:buChar char="•"/>
            </a:pP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504023F-80FA-D44E-BC59-9572D6612EC5}"/>
              </a:ext>
            </a:extLst>
          </p:cNvPr>
          <p:cNvSpPr/>
          <p:nvPr/>
        </p:nvSpPr>
        <p:spPr>
          <a:xfrm>
            <a:off x="711197" y="3767078"/>
            <a:ext cx="10575185" cy="2862322"/>
          </a:xfrm>
          <a:prstGeom prst="rect">
            <a:avLst/>
          </a:prstGeom>
        </p:spPr>
        <p:txBody>
          <a:bodyPr wrap="square">
            <a:spAutoFit/>
          </a:bodyPr>
          <a:lstStyle/>
          <a:p>
            <a:pPr marL="285750" indent="-285750">
              <a:buFont typeface="Arial" panose="020B0604020202020204" pitchFamily="34" charset="0"/>
              <a:buChar char="•"/>
            </a:pPr>
            <a:r>
              <a:rPr lang="en-US" dirty="0"/>
              <a:t>Fraud detection in ING using Flink: </a:t>
            </a:r>
            <a:r>
              <a:rPr lang="en-GB" dirty="0">
                <a:hlinkClick r:id="rId2"/>
              </a:rPr>
              <a:t>https://www.ververica.com/blog/real-time-fraud-detection-ing-bank-apache-flink</a:t>
            </a:r>
            <a:endParaRPr lang="en-GB" dirty="0"/>
          </a:p>
          <a:p>
            <a:pPr marL="285750" indent="-285750">
              <a:buFont typeface="Arial" panose="020B0604020202020204" pitchFamily="34" charset="0"/>
              <a:buChar char="•"/>
            </a:pPr>
            <a:r>
              <a:rPr lang="en-GB" dirty="0"/>
              <a:t>Introduction to Stateful Stream Processing with Apache Flink by Robert Metzger: </a:t>
            </a:r>
            <a:r>
              <a:rPr lang="en-GB" dirty="0">
                <a:hlinkClick r:id="rId3"/>
              </a:rPr>
              <a:t>https://www.youtube.com/watch?v=DkNeyCW-eH0</a:t>
            </a:r>
            <a:endParaRPr lang="en-GB" dirty="0"/>
          </a:p>
          <a:p>
            <a:pPr marL="285750" indent="-285750">
              <a:buFont typeface="Arial" panose="020B0604020202020204" pitchFamily="34" charset="0"/>
              <a:buChar char="•"/>
            </a:pPr>
            <a:r>
              <a:rPr lang="en-US" dirty="0"/>
              <a:t>Kafka + Flink: A Practical, How-To Guide: </a:t>
            </a:r>
            <a:r>
              <a:rPr lang="en-GB" dirty="0">
                <a:hlinkClick r:id="rId4"/>
              </a:rPr>
              <a:t>https://www.ververica.com/blog/kafka-flink-a-practical-how-to</a:t>
            </a:r>
            <a:endParaRPr lang="en-GB" dirty="0"/>
          </a:p>
          <a:p>
            <a:pPr marL="285750" indent="-285750">
              <a:buFont typeface="Arial" panose="020B0604020202020204" pitchFamily="34" charset="0"/>
              <a:buChar char="•"/>
            </a:pPr>
            <a:r>
              <a:rPr lang="en-GB" dirty="0" err="1"/>
              <a:t>Ververica’s</a:t>
            </a:r>
            <a:r>
              <a:rPr lang="en-GB" dirty="0"/>
              <a:t> Flink training: </a:t>
            </a:r>
            <a:r>
              <a:rPr lang="en-GB" dirty="0">
                <a:hlinkClick r:id="rId5"/>
              </a:rPr>
              <a:t>https://training.ververica.com/</a:t>
            </a:r>
            <a:endParaRPr lang="en-GB" dirty="0"/>
          </a:p>
          <a:p>
            <a:pPr marL="285750" indent="-285750">
              <a:buFont typeface="Arial" panose="020B0604020202020204" pitchFamily="34" charset="0"/>
              <a:buChar char="•"/>
            </a:pPr>
            <a:r>
              <a:rPr lang="en-GB" dirty="0">
                <a:hlinkClick r:id="rId6"/>
              </a:rPr>
              <a:t>https://flink.apache.org/blog/</a:t>
            </a:r>
            <a:endParaRPr lang="en-GB" dirty="0"/>
          </a:p>
          <a:p>
            <a:pPr marL="285750" indent="-285750">
              <a:buFont typeface="Arial" panose="020B0604020202020204" pitchFamily="34" charset="0"/>
              <a:buChar char="•"/>
            </a:pPr>
            <a:r>
              <a:rPr lang="en-GB" dirty="0">
                <a:hlinkClick r:id="rId7"/>
              </a:rPr>
              <a:t>https://ci.apache.org/projects/flink/flink-docs-stable/</a:t>
            </a:r>
            <a:endParaRPr lang="en-US" dirty="0"/>
          </a:p>
          <a:p>
            <a:pPr marL="285750" indent="-285750">
              <a:buFont typeface="Arial" panose="020B0604020202020204" pitchFamily="34" charset="0"/>
              <a:buChar char="•"/>
            </a:pPr>
            <a:r>
              <a:rPr lang="en-GB" dirty="0">
                <a:hlinkClick r:id="rId8"/>
              </a:rPr>
              <a:t>https://github.com/dcos/demos</a:t>
            </a:r>
            <a:endParaRPr lang="en-US" dirty="0"/>
          </a:p>
          <a:p>
            <a:pPr marL="285750" indent="-285750">
              <a:buFont typeface="Arial" panose="020B0604020202020204" pitchFamily="34" charset="0"/>
              <a:buChar char="•"/>
            </a:pPr>
            <a:endParaRPr lang="en-US" b="1" dirty="0"/>
          </a:p>
        </p:txBody>
      </p:sp>
      <p:sp>
        <p:nvSpPr>
          <p:cNvPr id="6" name="Rectangle 5">
            <a:extLst>
              <a:ext uri="{FF2B5EF4-FFF2-40B4-BE49-F238E27FC236}">
                <a16:creationId xmlns:a16="http://schemas.microsoft.com/office/drawing/2014/main" id="{7B334CC7-3B23-204A-ABC5-C2CB3C2801FC}"/>
              </a:ext>
            </a:extLst>
          </p:cNvPr>
          <p:cNvSpPr/>
          <p:nvPr/>
        </p:nvSpPr>
        <p:spPr>
          <a:xfrm>
            <a:off x="711198" y="1651714"/>
            <a:ext cx="9234311"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Some things that are important, but we didn’t cover: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 </a:t>
            </a:r>
            <a:r>
              <a:rPr lang="en-US" b="1" dirty="0" err="1">
                <a:latin typeface="Arial" panose="020B0604020202020204" pitchFamily="34" charset="0"/>
                <a:cs typeface="Arial" panose="020B0604020202020204" pitchFamily="34" charset="0"/>
              </a:rPr>
              <a:t>ProcessFunction</a:t>
            </a:r>
            <a:r>
              <a:rPr lang="en-US" b="1" dirty="0">
                <a:latin typeface="Arial" panose="020B0604020202020204" pitchFamily="34" charset="0"/>
                <a:cs typeface="Arial" panose="020B0604020202020204" pitchFamily="34" charset="0"/>
              </a:rPr>
              <a:t> API	</a:t>
            </a:r>
          </a:p>
        </p:txBody>
      </p:sp>
      <p:pic>
        <p:nvPicPr>
          <p:cNvPr id="3" name="Picture 2">
            <a:extLst>
              <a:ext uri="{FF2B5EF4-FFF2-40B4-BE49-F238E27FC236}">
                <a16:creationId xmlns:a16="http://schemas.microsoft.com/office/drawing/2014/main" id="{4605CCBA-91A1-0D4F-B6F4-0ED2E3B11187}"/>
              </a:ext>
            </a:extLst>
          </p:cNvPr>
          <p:cNvPicPr>
            <a:picLocks noChangeAspect="1"/>
          </p:cNvPicPr>
          <p:nvPr/>
        </p:nvPicPr>
        <p:blipFill>
          <a:blip r:embed="rId9"/>
          <a:stretch>
            <a:fillRect/>
          </a:stretch>
        </p:blipFill>
        <p:spPr>
          <a:xfrm>
            <a:off x="7545784" y="421780"/>
            <a:ext cx="2367528" cy="3106197"/>
          </a:xfrm>
          <a:prstGeom prst="rect">
            <a:avLst/>
          </a:prstGeom>
        </p:spPr>
      </p:pic>
    </p:spTree>
    <p:extLst>
      <p:ext uri="{BB962C8B-B14F-4D97-AF65-F5344CB8AC3E}">
        <p14:creationId xmlns:p14="http://schemas.microsoft.com/office/powerpoint/2010/main" val="411898283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8864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Transactional Processing</a:t>
            </a:r>
          </a:p>
          <a:p>
            <a:pPr marL="342900" indent="-342900">
              <a:buFont typeface="Arial"/>
              <a:buChar char="•"/>
            </a:pPr>
            <a:endParaRPr lang="en-US" b="1"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Data stored in transactional databases provides valuable insights.</a:t>
            </a:r>
          </a:p>
          <a:p>
            <a:pPr marL="800100" lvl="1" indent="-342900">
              <a:buFont typeface="Arial"/>
              <a:buChar char="•"/>
            </a:pPr>
            <a:r>
              <a:rPr lang="en-US" dirty="0">
                <a:latin typeface="Arial" panose="020B0604020202020204" pitchFamily="34" charset="0"/>
                <a:cs typeface="Arial" panose="020B0604020202020204" pitchFamily="34" charset="0"/>
              </a:rPr>
              <a:t>Sales growth, reasons for delayed shipments, predict future sales</a:t>
            </a:r>
          </a:p>
          <a:p>
            <a:pPr marL="800100" lvl="1"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However data is distributed across several disconnected databases</a:t>
            </a:r>
          </a:p>
          <a:p>
            <a:pPr marL="800100" lvl="1" indent="-342900">
              <a:buFont typeface="Arial"/>
              <a:buChar char="•"/>
            </a:pPr>
            <a:r>
              <a:rPr lang="en-US" dirty="0">
                <a:latin typeface="Arial" panose="020B0604020202020204" pitchFamily="34" charset="0"/>
                <a:cs typeface="Arial" panose="020B0604020202020204" pitchFamily="34" charset="0"/>
              </a:rPr>
              <a:t>Joining?</a:t>
            </a:r>
          </a:p>
          <a:p>
            <a:pPr marL="800100" lvl="1" indent="-342900">
              <a:buFont typeface="Arial"/>
              <a:buChar char="•"/>
            </a:pPr>
            <a:r>
              <a:rPr lang="en-US" dirty="0">
                <a:latin typeface="Arial" panose="020B0604020202020204" pitchFamily="34" charset="0"/>
                <a:cs typeface="Arial" panose="020B0604020202020204" pitchFamily="34" charset="0"/>
              </a:rPr>
              <a:t>Permissions?</a:t>
            </a:r>
          </a:p>
          <a:p>
            <a:pPr marL="800100" lvl="1" indent="-342900">
              <a:buFont typeface="Arial"/>
              <a:buChar char="•"/>
            </a:pPr>
            <a:r>
              <a:rPr lang="en-US" dirty="0">
                <a:latin typeface="Arial" panose="020B0604020202020204" pitchFamily="34" charset="0"/>
                <a:cs typeface="Arial" panose="020B0604020202020204" pitchFamily="34" charset="0"/>
              </a:rPr>
              <a:t>Does it have the same format?</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It is more valuable if it can be jointly analyzed</a:t>
            </a:r>
          </a:p>
          <a:p>
            <a:pPr marL="342900"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19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Analytical Processing</a:t>
            </a:r>
          </a:p>
          <a:p>
            <a:pPr marL="342900" indent="-342900">
              <a:buFont typeface="Arial"/>
              <a:buChar char="•"/>
            </a:pPr>
            <a:endParaRPr lang="en-US" b="1"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Data warehouse: a dedicated datastore for analytical query workloads</a:t>
            </a:r>
          </a:p>
          <a:p>
            <a:pPr marL="800100" lvl="1" indent="-342900">
              <a:buFont typeface="Arial"/>
              <a:buChar char="•"/>
            </a:pPr>
            <a:endParaRPr lang="en-US" dirty="0">
              <a:solidFill>
                <a:schemeClr val="tx1"/>
              </a:solidFill>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ETL: copying data to the warehouse</a:t>
            </a:r>
          </a:p>
          <a:p>
            <a:pPr marL="800100" lvl="1" indent="-342900">
              <a:buFont typeface="Arial"/>
              <a:buChar char="•"/>
            </a:pPr>
            <a:r>
              <a:rPr lang="en-US" dirty="0">
                <a:latin typeface="Arial" panose="020B0604020202020204" pitchFamily="34" charset="0"/>
                <a:cs typeface="Arial" panose="020B0604020202020204" pitchFamily="34" charset="0"/>
              </a:rPr>
              <a:t>Extract data from a transactional database</a:t>
            </a:r>
          </a:p>
          <a:p>
            <a:pPr marL="800100" lvl="1" indent="-342900">
              <a:buFont typeface="Arial"/>
              <a:buChar char="•"/>
            </a:pPr>
            <a:r>
              <a:rPr lang="en-US" dirty="0">
                <a:latin typeface="Arial" panose="020B0604020202020204" pitchFamily="34" charset="0"/>
                <a:cs typeface="Arial" panose="020B0604020202020204" pitchFamily="34" charset="0"/>
              </a:rPr>
              <a:t>Transform the data</a:t>
            </a:r>
            <a:r>
              <a:rPr lang="en-US" dirty="0">
                <a:latin typeface="Arial" panose="020B0604020202020204" pitchFamily="34" charset="0"/>
                <a:cs typeface="Arial" panose="020B0604020202020204" pitchFamily="34" charset="0"/>
                <a:sym typeface="Wingdings" pitchFamily="2" charset="2"/>
              </a:rPr>
              <a:t> (normalization, validation, deduplication, schema transformation)</a:t>
            </a:r>
          </a:p>
          <a:p>
            <a:pPr marL="800100" lvl="1" indent="-342900">
              <a:buFont typeface="Arial"/>
              <a:buChar char="•"/>
            </a:pPr>
            <a:r>
              <a:rPr lang="en-US" dirty="0">
                <a:latin typeface="Arial" panose="020B0604020202020204" pitchFamily="34" charset="0"/>
                <a:cs typeface="Arial" panose="020B0604020202020204" pitchFamily="34" charset="0"/>
                <a:sym typeface="Wingdings" pitchFamily="2" charset="2"/>
              </a:rPr>
              <a:t>Load into the warehouse</a:t>
            </a:r>
          </a:p>
          <a:p>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A9ABF916-E9B0-704E-9789-793E3C71BD88}"/>
              </a:ext>
            </a:extLst>
          </p:cNvPr>
          <p:cNvSpPr/>
          <p:nvPr/>
        </p:nvSpPr>
        <p:spPr>
          <a:xfrm>
            <a:off x="4495800" y="3962400"/>
            <a:ext cx="7086600" cy="2667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52920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810" y="675640"/>
            <a:ext cx="5355590" cy="695960"/>
          </a:xfrm>
          <a:prstGeom prst="rect">
            <a:avLst/>
          </a:prstGeom>
        </p:spPr>
        <p:txBody>
          <a:bodyPr vert="horz" wrap="square" lIns="0" tIns="12700" rIns="0" bIns="0" rtlCol="0">
            <a:spAutoFit/>
          </a:bodyPr>
          <a:lstStyle/>
          <a:p>
            <a:pPr marL="12700">
              <a:lnSpc>
                <a:spcPct val="100000"/>
              </a:lnSpc>
              <a:spcBef>
                <a:spcPts val="100"/>
              </a:spcBef>
            </a:pPr>
            <a:r>
              <a:rPr sz="4400" spc="-165" dirty="0">
                <a:latin typeface="Arial"/>
                <a:cs typeface="Arial"/>
              </a:rPr>
              <a:t>DATA</a:t>
            </a:r>
            <a:r>
              <a:rPr sz="4400" spc="-220" dirty="0">
                <a:latin typeface="Arial"/>
                <a:cs typeface="Arial"/>
              </a:rPr>
              <a:t> </a:t>
            </a:r>
            <a:r>
              <a:rPr sz="4400" spc="-5" dirty="0">
                <a:latin typeface="Arial"/>
                <a:cs typeface="Arial"/>
              </a:rPr>
              <a:t>PROCESSING</a:t>
            </a:r>
            <a:endParaRPr sz="4400" dirty="0">
              <a:latin typeface="Arial"/>
              <a:cs typeface="Arial"/>
            </a:endParaRPr>
          </a:p>
        </p:txBody>
      </p:sp>
      <p:sp>
        <p:nvSpPr>
          <p:cNvPr id="5" name="Text Placeholder 1">
            <a:extLst>
              <a:ext uri="{FF2B5EF4-FFF2-40B4-BE49-F238E27FC236}">
                <a16:creationId xmlns:a16="http://schemas.microsoft.com/office/drawing/2014/main" id="{0F4D841D-BEBA-9C41-9228-A68289B624EF}"/>
              </a:ext>
            </a:extLst>
          </p:cNvPr>
          <p:cNvSpPr>
            <a:spLocks noGrp="1"/>
          </p:cNvSpPr>
          <p:nvPr>
            <p:ph type="body" sz="quarter" idx="1"/>
          </p:nvPr>
        </p:nvSpPr>
        <p:spPr>
          <a:xfrm>
            <a:off x="797845" y="1870478"/>
            <a:ext cx="10140559" cy="45177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t">
            <a:noAutofit/>
          </a:bodyPr>
          <a:lstStyle/>
          <a:p>
            <a:pPr marL="342900" indent="-342900">
              <a:buFont typeface="Arial"/>
              <a:buChar char="•"/>
            </a:pPr>
            <a:r>
              <a:rPr lang="en-US" b="1" dirty="0">
                <a:latin typeface="Arial" panose="020B0604020202020204" pitchFamily="34" charset="0"/>
                <a:cs typeface="Arial" panose="020B0604020202020204" pitchFamily="34" charset="0"/>
              </a:rPr>
              <a:t>Analytical Processing</a:t>
            </a:r>
            <a:endParaRPr lang="en-US" dirty="0">
              <a:latin typeface="Arial" panose="020B0604020202020204" pitchFamily="34" charset="0"/>
              <a:cs typeface="Arial" panose="020B0604020202020204" pitchFamily="34" charset="0"/>
              <a:sym typeface="Wingdings" pitchFamily="2" charset="2"/>
            </a:endParaRPr>
          </a:p>
          <a:p>
            <a:pPr marL="800100" lvl="1" indent="-342900">
              <a:buFont typeface="Arial"/>
              <a:buChar char="•"/>
            </a:pPr>
            <a:endParaRPr lang="en-US" dirty="0">
              <a:latin typeface="Arial" panose="020B0604020202020204" pitchFamily="34" charset="0"/>
              <a:cs typeface="Arial" panose="020B0604020202020204" pitchFamily="34" charset="0"/>
              <a:sym typeface="Wingdings" pitchFamily="2" charset="2"/>
            </a:endParaRPr>
          </a:p>
          <a:p>
            <a:pPr marL="342900" indent="-342900">
              <a:buFont typeface="Arial"/>
              <a:buChar char="•"/>
            </a:pPr>
            <a:r>
              <a:rPr lang="en-US" dirty="0">
                <a:latin typeface="Arial" panose="020B0604020202020204" pitchFamily="34" charset="0"/>
                <a:cs typeface="Arial" panose="020B0604020202020204" pitchFamily="34" charset="0"/>
                <a:sym typeface="Wingdings" pitchFamily="2" charset="2"/>
              </a:rPr>
              <a:t>Once the data is in the warehouse we can run queries:</a:t>
            </a:r>
          </a:p>
          <a:p>
            <a:pPr marL="800100" lvl="1" indent="-342900">
              <a:buFont typeface="Arial"/>
              <a:buChar char="•"/>
            </a:pPr>
            <a:r>
              <a:rPr lang="en-US" b="1" dirty="0">
                <a:latin typeface="Arial" panose="020B0604020202020204" pitchFamily="34" charset="0"/>
                <a:cs typeface="Arial" panose="020B0604020202020204" pitchFamily="34" charset="0"/>
              </a:rPr>
              <a:t>Periodic report queries </a:t>
            </a:r>
            <a:r>
              <a:rPr lang="en-US" dirty="0">
                <a:latin typeface="Arial" panose="020B0604020202020204" pitchFamily="34" charset="0"/>
                <a:cs typeface="Arial" panose="020B0604020202020204" pitchFamily="34" charset="0"/>
              </a:rPr>
              <a:t>(yearly revenue, quarter production)</a:t>
            </a:r>
          </a:p>
          <a:p>
            <a:pPr marL="800100" lvl="1" indent="-342900">
              <a:buFont typeface="Arial"/>
              <a:buChar char="•"/>
            </a:pPr>
            <a:r>
              <a:rPr lang="en-US" b="1" dirty="0">
                <a:latin typeface="Arial" panose="020B0604020202020204" pitchFamily="34" charset="0"/>
                <a:cs typeface="Arial" panose="020B0604020202020204" pitchFamily="34" charset="0"/>
              </a:rPr>
              <a:t>Ad-hoc queries </a:t>
            </a:r>
            <a:r>
              <a:rPr lang="en-US" dirty="0">
                <a:latin typeface="Arial" panose="020B0604020202020204" pitchFamily="34" charset="0"/>
                <a:cs typeface="Arial" panose="020B0604020202020204" pitchFamily="34" charset="0"/>
              </a:rPr>
              <a:t>(effectiveness of the latest marketing campaign, spending on radio commercials)</a:t>
            </a:r>
          </a:p>
          <a:p>
            <a:pPr marL="800100" lvl="1" indent="-342900">
              <a:buFont typeface="Arial"/>
              <a:buChar char="•"/>
            </a:pPr>
            <a:endParaRPr lang="en-US" dirty="0">
              <a:latin typeface="Arial" panose="020B0604020202020204" pitchFamily="34" charset="0"/>
              <a:cs typeface="Arial" panose="020B0604020202020204" pitchFamily="34" charset="0"/>
            </a:endParaRPr>
          </a:p>
          <a:p>
            <a:pPr marL="800100" lvl="1" indent="-342900">
              <a:buFont typeface="Arial"/>
              <a:buChar char="•"/>
            </a:pPr>
            <a:endParaRPr lang="en-US" dirty="0">
              <a:latin typeface="Arial" panose="020B0604020202020204" pitchFamily="34" charset="0"/>
              <a:cs typeface="Arial" panose="020B0604020202020204" pitchFamily="34" charset="0"/>
            </a:endParaRPr>
          </a:p>
          <a:p>
            <a:pPr marL="342900" indent="-342900">
              <a:buFont typeface="Arial"/>
              <a:buChar char="•"/>
            </a:pPr>
            <a:r>
              <a:rPr lang="en-US" dirty="0">
                <a:latin typeface="Arial" panose="020B0604020202020204" pitchFamily="34" charset="0"/>
                <a:cs typeface="Arial" panose="020B0604020202020204" pitchFamily="34" charset="0"/>
              </a:rPr>
              <a:t>This very useful but we can only do </a:t>
            </a:r>
            <a:r>
              <a:rPr lang="en-US" dirty="0">
                <a:solidFill>
                  <a:srgbClr val="C00000"/>
                </a:solidFill>
                <a:latin typeface="Arial" panose="020B0604020202020204" pitchFamily="34" charset="0"/>
                <a:cs typeface="Arial" panose="020B0604020202020204" pitchFamily="34" charset="0"/>
              </a:rPr>
              <a:t>Batch Processing!</a:t>
            </a:r>
            <a:endParaRPr lang="en-US" dirty="0">
              <a:latin typeface="Arial" panose="020B0604020202020204" pitchFamily="34" charset="0"/>
              <a:cs typeface="Arial" panose="020B0604020202020204" pitchFamily="34" charset="0"/>
            </a:endParaRPr>
          </a:p>
          <a:p>
            <a:pPr marL="342900" indent="-342900">
              <a:buFont typeface="Arial"/>
              <a:buChar char="•"/>
            </a:pP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B0D36D-7581-8C4B-A852-C7F897D82296}"/>
              </a:ext>
            </a:extLst>
          </p:cNvPr>
          <p:cNvPicPr>
            <a:picLocks noChangeAspect="1"/>
          </p:cNvPicPr>
          <p:nvPr/>
        </p:nvPicPr>
        <p:blipFill>
          <a:blip r:embed="rId3"/>
          <a:stretch>
            <a:fillRect/>
          </a:stretch>
        </p:blipFill>
        <p:spPr>
          <a:xfrm>
            <a:off x="7786331" y="3581400"/>
            <a:ext cx="3631435" cy="2414905"/>
          </a:xfrm>
          <a:prstGeom prst="rect">
            <a:avLst/>
          </a:prstGeom>
        </p:spPr>
      </p:pic>
    </p:spTree>
    <p:extLst>
      <p:ext uri="{BB962C8B-B14F-4D97-AF65-F5344CB8AC3E}">
        <p14:creationId xmlns:p14="http://schemas.microsoft.com/office/powerpoint/2010/main" val="2678428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TotalTime>
  <Words>3373</Words>
  <Application>Microsoft Macintosh PowerPoint</Application>
  <PresentationFormat>Widescreen</PresentationFormat>
  <Paragraphs>506</Paragraphs>
  <Slides>66</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Corbel</vt:lpstr>
      <vt:lpstr>Noto Sans</vt:lpstr>
      <vt:lpstr>Office Theme</vt:lpstr>
      <vt:lpstr>PowerPoint Presentation</vt:lpstr>
      <vt:lpstr>Outline</vt:lpstr>
      <vt:lpstr>DATA PROCESSING</vt:lpstr>
      <vt:lpstr>DATA PROCESSING</vt:lpstr>
      <vt:lpstr>DATA PROCESSING</vt:lpstr>
      <vt:lpstr>DATA PROCESSING</vt:lpstr>
      <vt:lpstr>DATA PROCESSING</vt:lpstr>
      <vt:lpstr>DATA PROCESSING</vt:lpstr>
      <vt:lpstr>DATA PROCESSING</vt:lpstr>
      <vt:lpstr>DATA PROCESSING</vt:lpstr>
      <vt:lpstr>Open Source Stream Processing Evolution</vt:lpstr>
      <vt:lpstr>Open Source Stream Processing Evolution</vt:lpstr>
      <vt:lpstr>DATA PROCESSING</vt:lpstr>
      <vt:lpstr>DATA PROCESSING</vt:lpstr>
      <vt:lpstr>DATA PROCESSING</vt:lpstr>
      <vt:lpstr>DATA PROCESSING</vt:lpstr>
      <vt:lpstr>DATA PROCESSING</vt:lpstr>
      <vt:lpstr>DATA PROCESSING</vt:lpstr>
      <vt:lpstr>DATA PROCESSING</vt:lpstr>
      <vt:lpstr>DATA PROCESSING</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Stream Processing Basics</vt:lpstr>
      <vt:lpstr>Flink Basics</vt:lpstr>
      <vt:lpstr>What is Flink?</vt:lpstr>
      <vt:lpstr>What is Flink?</vt:lpstr>
      <vt:lpstr>What is Flink?</vt:lpstr>
      <vt:lpstr>What is Flink?</vt:lpstr>
      <vt:lpstr>Why Flink?</vt:lpstr>
      <vt:lpstr>Use cases</vt:lpstr>
      <vt:lpstr>Use cases</vt:lpstr>
      <vt:lpstr>Flink Components</vt:lpstr>
      <vt:lpstr>Flink Components</vt:lpstr>
      <vt:lpstr>Flink Components</vt:lpstr>
      <vt:lpstr>Flink Components</vt:lpstr>
      <vt:lpstr>Layered APIs</vt:lpstr>
      <vt:lpstr>What can be streamed?</vt:lpstr>
      <vt:lpstr>Flink App Structure</vt:lpstr>
      <vt:lpstr>Flink App Structure</vt:lpstr>
      <vt:lpstr>Flink App Structure</vt:lpstr>
      <vt:lpstr>Flink App Structure</vt:lpstr>
      <vt:lpstr>Flink App Structure</vt:lpstr>
      <vt:lpstr>Flink App Structure</vt:lpstr>
      <vt:lpstr>Flink App Structure</vt:lpstr>
      <vt:lpstr>Flink App Structure</vt:lpstr>
      <vt:lpstr>Flink App Structure</vt:lpstr>
      <vt:lpstr>Spark Streaming vs Apache Flink</vt:lpstr>
      <vt:lpstr>Spark Streaming vs Apache Flink</vt:lpstr>
      <vt:lpstr>Spark Streaming vs Apache Flink</vt:lpstr>
      <vt:lpstr>PowerPoint Presentation</vt:lpstr>
      <vt:lpstr>Interested to 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Dzvezdana Arsovska</cp:lastModifiedBy>
  <cp:revision>34</cp:revision>
  <dcterms:created xsi:type="dcterms:W3CDTF">2020-03-10T08:52:07Z</dcterms:created>
  <dcterms:modified xsi:type="dcterms:W3CDTF">2020-03-11T08:34:00Z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2020-03-10T00:00:00Z</vt:filetime>
  </property>
</Properties>
</file>